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4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6" r:id="rId2"/>
    <p:sldId id="267" r:id="rId3"/>
    <p:sldId id="268" r:id="rId4"/>
    <p:sldId id="279" r:id="rId5"/>
    <p:sldId id="277" r:id="rId6"/>
    <p:sldId id="278" r:id="rId7"/>
    <p:sldId id="294" r:id="rId8"/>
    <p:sldId id="280" r:id="rId9"/>
    <p:sldId id="282" r:id="rId10"/>
    <p:sldId id="289" r:id="rId11"/>
    <p:sldId id="295" r:id="rId12"/>
    <p:sldId id="296" r:id="rId13"/>
    <p:sldId id="291" r:id="rId14"/>
    <p:sldId id="275" r:id="rId15"/>
    <p:sldId id="258" r:id="rId16"/>
    <p:sldId id="257" r:id="rId17"/>
    <p:sldId id="259" r:id="rId18"/>
    <p:sldId id="266" r:id="rId19"/>
    <p:sldId id="260" r:id="rId20"/>
    <p:sldId id="262" r:id="rId21"/>
    <p:sldId id="263" r:id="rId22"/>
    <p:sldId id="269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545C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ropbox\CONFERERNCIAS%202023\CHILE\FAO_Meat_Price_Indices%20(5)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ropbox\CONFERERNCIAS%202023\OCDE%20FAO%20IMPORTADORES.xm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ropbox\CONFERERNCIAS%202023\CHINA%20IMPO%20Y%20CONSUMO%202012-2022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ropbox\CONFERERNCIAS%202023\CHINA%20BEEF%20IMPORTS%20CUSTOMS%20STA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ropbox\CONFERERNCIAS%202023\CHINA%20IMPO%20Y%20CONSUMO%202012-202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ropbox\CONFERERNCIAS%202023\aEVOLUCION%20PRECIOS%20GANADEROS%20ULTIMO%20AL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ropbox\CONFERERNCIAS%202023\STOCKS%20TERMEROS%20FAENA%20Y%20KILOS%20RES%2020117-2023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ropbox\CONFERERNCIAS%202023\PRODUCCION,%20EXPORTACION%20Y%20CONSUMO%202012-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victo\Dropbox\CONFERERNCIAS%202023\Precios%20hacienda%20y%20maiz%20%20en%20$%20y%20en%20US$%20-%20feb-23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ropbox\CONFERERNCIAS%202023\Precios%20hacienda%20y%20maiz%20%20en%20$%20y%20en%20US$%20-%20feb-23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ropbox\CONFERERNCIAS%202023\INGRESO%20A%20FEED%20LOT%20E-M%2020%20A%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ropbox\CONFERENCIAS%202022\OECD%20FAO%20EXPORTADORES.xm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cto\Dropbox\CONFERERNCIAS%202023\OCDE%20FAO%20IMPORTADORES.xml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="1" dirty="0"/>
              <a:t>Evolucion carnes índices FAO últimos 10 años</a:t>
            </a:r>
          </a:p>
        </c:rich>
      </c:tx>
      <c:overlay val="0"/>
      <c:spPr>
        <a:noFill/>
        <a:ln w="190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'Meat Price Indices'!$O$280</c:f>
              <c:strCache>
                <c:ptCount val="1"/>
                <c:pt idx="0">
                  <c:v>POLLO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'Meat Price Indices'!$N$281:$N$403</c:f>
              <c:strCache>
                <c:ptCount val="123"/>
                <c:pt idx="0">
                  <c:v>2013-01</c:v>
                </c:pt>
                <c:pt idx="1">
                  <c:v>2013-02</c:v>
                </c:pt>
                <c:pt idx="2">
                  <c:v>2013-03</c:v>
                </c:pt>
                <c:pt idx="3">
                  <c:v>2013-04</c:v>
                </c:pt>
                <c:pt idx="4">
                  <c:v>2013-05</c:v>
                </c:pt>
                <c:pt idx="5">
                  <c:v>2013-06</c:v>
                </c:pt>
                <c:pt idx="6">
                  <c:v>2013-07</c:v>
                </c:pt>
                <c:pt idx="7">
                  <c:v>2013-08</c:v>
                </c:pt>
                <c:pt idx="8">
                  <c:v>2013-09</c:v>
                </c:pt>
                <c:pt idx="9">
                  <c:v>2013-10</c:v>
                </c:pt>
                <c:pt idx="10">
                  <c:v>2013-11</c:v>
                </c:pt>
                <c:pt idx="11">
                  <c:v>2013-12</c:v>
                </c:pt>
                <c:pt idx="12">
                  <c:v>2014-01</c:v>
                </c:pt>
                <c:pt idx="13">
                  <c:v>2014-02</c:v>
                </c:pt>
                <c:pt idx="14">
                  <c:v>2014-03</c:v>
                </c:pt>
                <c:pt idx="15">
                  <c:v>2014-04</c:v>
                </c:pt>
                <c:pt idx="16">
                  <c:v>2014-05</c:v>
                </c:pt>
                <c:pt idx="17">
                  <c:v>2014-06</c:v>
                </c:pt>
                <c:pt idx="18">
                  <c:v>2014-07</c:v>
                </c:pt>
                <c:pt idx="19">
                  <c:v>2014-08</c:v>
                </c:pt>
                <c:pt idx="20">
                  <c:v>2014-09</c:v>
                </c:pt>
                <c:pt idx="21">
                  <c:v>2014-10</c:v>
                </c:pt>
                <c:pt idx="22">
                  <c:v>2014-11</c:v>
                </c:pt>
                <c:pt idx="23">
                  <c:v>2014-12</c:v>
                </c:pt>
                <c:pt idx="24">
                  <c:v>2015-01</c:v>
                </c:pt>
                <c:pt idx="25">
                  <c:v>2015-02</c:v>
                </c:pt>
                <c:pt idx="26">
                  <c:v>2015-03</c:v>
                </c:pt>
                <c:pt idx="27">
                  <c:v>2015-04</c:v>
                </c:pt>
                <c:pt idx="28">
                  <c:v>2015-05</c:v>
                </c:pt>
                <c:pt idx="29">
                  <c:v>2015-06</c:v>
                </c:pt>
                <c:pt idx="30">
                  <c:v>2015-07</c:v>
                </c:pt>
                <c:pt idx="31">
                  <c:v>2015-08</c:v>
                </c:pt>
                <c:pt idx="32">
                  <c:v>2015-09</c:v>
                </c:pt>
                <c:pt idx="33">
                  <c:v>2015-10</c:v>
                </c:pt>
                <c:pt idx="34">
                  <c:v>2015-11</c:v>
                </c:pt>
                <c:pt idx="35">
                  <c:v>2015-12</c:v>
                </c:pt>
                <c:pt idx="36">
                  <c:v>2016-01</c:v>
                </c:pt>
                <c:pt idx="37">
                  <c:v>2016-02</c:v>
                </c:pt>
                <c:pt idx="38">
                  <c:v>2016-03</c:v>
                </c:pt>
                <c:pt idx="39">
                  <c:v>2016-04</c:v>
                </c:pt>
                <c:pt idx="40">
                  <c:v>2016-05</c:v>
                </c:pt>
                <c:pt idx="41">
                  <c:v>2016-06</c:v>
                </c:pt>
                <c:pt idx="42">
                  <c:v>2016-07</c:v>
                </c:pt>
                <c:pt idx="43">
                  <c:v>2016-08</c:v>
                </c:pt>
                <c:pt idx="44">
                  <c:v>2016-09</c:v>
                </c:pt>
                <c:pt idx="45">
                  <c:v>2016-10</c:v>
                </c:pt>
                <c:pt idx="46">
                  <c:v>2016-11</c:v>
                </c:pt>
                <c:pt idx="47">
                  <c:v>2016-12</c:v>
                </c:pt>
                <c:pt idx="48">
                  <c:v>2017-01</c:v>
                </c:pt>
                <c:pt idx="49">
                  <c:v>2017-02</c:v>
                </c:pt>
                <c:pt idx="50">
                  <c:v>2017-03</c:v>
                </c:pt>
                <c:pt idx="51">
                  <c:v>2017-04</c:v>
                </c:pt>
                <c:pt idx="52">
                  <c:v>2017-05</c:v>
                </c:pt>
                <c:pt idx="53">
                  <c:v>2017-06</c:v>
                </c:pt>
                <c:pt idx="54">
                  <c:v>2017-07</c:v>
                </c:pt>
                <c:pt idx="55">
                  <c:v>2017-08</c:v>
                </c:pt>
                <c:pt idx="56">
                  <c:v>2017-09</c:v>
                </c:pt>
                <c:pt idx="57">
                  <c:v>2017-10</c:v>
                </c:pt>
                <c:pt idx="58">
                  <c:v>2017-11</c:v>
                </c:pt>
                <c:pt idx="59">
                  <c:v>2017-12</c:v>
                </c:pt>
                <c:pt idx="60">
                  <c:v>2018-01</c:v>
                </c:pt>
                <c:pt idx="61">
                  <c:v>2018-02</c:v>
                </c:pt>
                <c:pt idx="62">
                  <c:v>2018-03</c:v>
                </c:pt>
                <c:pt idx="63">
                  <c:v>2018-04</c:v>
                </c:pt>
                <c:pt idx="64">
                  <c:v>2018-05</c:v>
                </c:pt>
                <c:pt idx="65">
                  <c:v>2018-06</c:v>
                </c:pt>
                <c:pt idx="66">
                  <c:v>2018-07</c:v>
                </c:pt>
                <c:pt idx="67">
                  <c:v>2018-08</c:v>
                </c:pt>
                <c:pt idx="68">
                  <c:v>2018-09</c:v>
                </c:pt>
                <c:pt idx="69">
                  <c:v>2018-10</c:v>
                </c:pt>
                <c:pt idx="70">
                  <c:v>2018-11</c:v>
                </c:pt>
                <c:pt idx="71">
                  <c:v>2018-12</c:v>
                </c:pt>
                <c:pt idx="72">
                  <c:v>2019-01</c:v>
                </c:pt>
                <c:pt idx="73">
                  <c:v>2019-02</c:v>
                </c:pt>
                <c:pt idx="74">
                  <c:v>2019-03</c:v>
                </c:pt>
                <c:pt idx="75">
                  <c:v>2019-04</c:v>
                </c:pt>
                <c:pt idx="76">
                  <c:v>2019-05</c:v>
                </c:pt>
                <c:pt idx="77">
                  <c:v>2019-06</c:v>
                </c:pt>
                <c:pt idx="78">
                  <c:v>2019-07</c:v>
                </c:pt>
                <c:pt idx="79">
                  <c:v>2019-08</c:v>
                </c:pt>
                <c:pt idx="80">
                  <c:v>2019-09</c:v>
                </c:pt>
                <c:pt idx="81">
                  <c:v>2019-10</c:v>
                </c:pt>
                <c:pt idx="82">
                  <c:v>2019-11</c:v>
                </c:pt>
                <c:pt idx="83">
                  <c:v>2019-12</c:v>
                </c:pt>
                <c:pt idx="84">
                  <c:v>2020-01</c:v>
                </c:pt>
                <c:pt idx="85">
                  <c:v>2020-02</c:v>
                </c:pt>
                <c:pt idx="86">
                  <c:v>2020-03</c:v>
                </c:pt>
                <c:pt idx="87">
                  <c:v>2020-04</c:v>
                </c:pt>
                <c:pt idx="88">
                  <c:v>2020-05</c:v>
                </c:pt>
                <c:pt idx="89">
                  <c:v>2020-06</c:v>
                </c:pt>
                <c:pt idx="90">
                  <c:v>2020-07</c:v>
                </c:pt>
                <c:pt idx="91">
                  <c:v>2020-08</c:v>
                </c:pt>
                <c:pt idx="92">
                  <c:v>2020-09</c:v>
                </c:pt>
                <c:pt idx="93">
                  <c:v>2020-10</c:v>
                </c:pt>
                <c:pt idx="94">
                  <c:v>2020-11</c:v>
                </c:pt>
                <c:pt idx="95">
                  <c:v>2020-12</c:v>
                </c:pt>
                <c:pt idx="96">
                  <c:v>2021-01</c:v>
                </c:pt>
                <c:pt idx="97">
                  <c:v>2021-02</c:v>
                </c:pt>
                <c:pt idx="98">
                  <c:v>2021-03</c:v>
                </c:pt>
                <c:pt idx="99">
                  <c:v>2021-04</c:v>
                </c:pt>
                <c:pt idx="100">
                  <c:v>2021-05</c:v>
                </c:pt>
                <c:pt idx="101">
                  <c:v>2021-06</c:v>
                </c:pt>
                <c:pt idx="102">
                  <c:v>2021-07</c:v>
                </c:pt>
                <c:pt idx="103">
                  <c:v>2021-08</c:v>
                </c:pt>
                <c:pt idx="104">
                  <c:v>2021-09</c:v>
                </c:pt>
                <c:pt idx="105">
                  <c:v>2021-10</c:v>
                </c:pt>
                <c:pt idx="106">
                  <c:v>2021-11</c:v>
                </c:pt>
                <c:pt idx="107">
                  <c:v>2021-12</c:v>
                </c:pt>
                <c:pt idx="108">
                  <c:v>2022-01</c:v>
                </c:pt>
                <c:pt idx="109">
                  <c:v>2022-02</c:v>
                </c:pt>
                <c:pt idx="110">
                  <c:v>2022-03</c:v>
                </c:pt>
                <c:pt idx="111">
                  <c:v>2022-04</c:v>
                </c:pt>
                <c:pt idx="112">
                  <c:v>2022-05</c:v>
                </c:pt>
                <c:pt idx="113">
                  <c:v>2022-06</c:v>
                </c:pt>
                <c:pt idx="114">
                  <c:v>2022-07</c:v>
                </c:pt>
                <c:pt idx="115">
                  <c:v>2022-08</c:v>
                </c:pt>
                <c:pt idx="116">
                  <c:v>2022-09</c:v>
                </c:pt>
                <c:pt idx="117">
                  <c:v>2022-10</c:v>
                </c:pt>
                <c:pt idx="118">
                  <c:v>2022-11</c:v>
                </c:pt>
                <c:pt idx="119">
                  <c:v>2022-12</c:v>
                </c:pt>
                <c:pt idx="120">
                  <c:v>2023-01</c:v>
                </c:pt>
                <c:pt idx="121">
                  <c:v>2023-02</c:v>
                </c:pt>
                <c:pt idx="122">
                  <c:v>2023.03</c:v>
                </c:pt>
              </c:strCache>
            </c:strRef>
          </c:cat>
          <c:val>
            <c:numRef>
              <c:f>'Meat Price Indices'!$O$281:$O$403</c:f>
              <c:numCache>
                <c:formatCode>0.0%</c:formatCode>
                <c:ptCount val="123"/>
                <c:pt idx="0">
                  <c:v>1</c:v>
                </c:pt>
                <c:pt idx="1">
                  <c:v>1.0338688240568956</c:v>
                </c:pt>
                <c:pt idx="2">
                  <c:v>1.0681349006565197</c:v>
                </c:pt>
                <c:pt idx="3">
                  <c:v>1.0957753900126321</c:v>
                </c:pt>
                <c:pt idx="4">
                  <c:v>1.0669724526445272</c:v>
                </c:pt>
                <c:pt idx="5">
                  <c:v>1.0285385471863111</c:v>
                </c:pt>
                <c:pt idx="6">
                  <c:v>0.98652968696647725</c:v>
                </c:pt>
                <c:pt idx="7">
                  <c:v>0.95757574789477429</c:v>
                </c:pt>
                <c:pt idx="8">
                  <c:v>0.95279039746639649</c:v>
                </c:pt>
                <c:pt idx="9">
                  <c:v>0.94886778375405889</c:v>
                </c:pt>
                <c:pt idx="10">
                  <c:v>0.95146455876913105</c:v>
                </c:pt>
                <c:pt idx="11">
                  <c:v>0.92198487021420694</c:v>
                </c:pt>
                <c:pt idx="12">
                  <c:v>0.9104253091718546</c:v>
                </c:pt>
                <c:pt idx="13">
                  <c:v>0.90802374664333851</c:v>
                </c:pt>
                <c:pt idx="14">
                  <c:v>0.92253848232165891</c:v>
                </c:pt>
                <c:pt idx="15">
                  <c:v>0.95871673503653598</c:v>
                </c:pt>
                <c:pt idx="16">
                  <c:v>0.97284890901595178</c:v>
                </c:pt>
                <c:pt idx="17">
                  <c:v>1.0150030179915692</c:v>
                </c:pt>
                <c:pt idx="18">
                  <c:v>1.0011019260892389</c:v>
                </c:pt>
                <c:pt idx="19">
                  <c:v>0.99250272313794474</c:v>
                </c:pt>
                <c:pt idx="20">
                  <c:v>0.98039389895687612</c:v>
                </c:pt>
                <c:pt idx="21">
                  <c:v>0.99467015303443795</c:v>
                </c:pt>
                <c:pt idx="22">
                  <c:v>0.97695422246263353</c:v>
                </c:pt>
                <c:pt idx="23">
                  <c:v>0.9343309979493245</c:v>
                </c:pt>
                <c:pt idx="24">
                  <c:v>0.88303008785931303</c:v>
                </c:pt>
                <c:pt idx="25">
                  <c:v>0.84817144050327886</c:v>
                </c:pt>
                <c:pt idx="26">
                  <c:v>0.82696735674557142</c:v>
                </c:pt>
                <c:pt idx="27">
                  <c:v>0.82602160282968162</c:v>
                </c:pt>
                <c:pt idx="28">
                  <c:v>0.86104624179311617</c:v>
                </c:pt>
                <c:pt idx="29">
                  <c:v>0.85008816042471813</c:v>
                </c:pt>
                <c:pt idx="30">
                  <c:v>0.83290414933669321</c:v>
                </c:pt>
                <c:pt idx="31">
                  <c:v>0.81757019266636799</c:v>
                </c:pt>
                <c:pt idx="32">
                  <c:v>0.78329227067349005</c:v>
                </c:pt>
                <c:pt idx="33">
                  <c:v>0.76301550783323258</c:v>
                </c:pt>
                <c:pt idx="34">
                  <c:v>0.75373818344750942</c:v>
                </c:pt>
                <c:pt idx="35">
                  <c:v>0.729908330401278</c:v>
                </c:pt>
                <c:pt idx="36">
                  <c:v>0.68985476468495588</c:v>
                </c:pt>
                <c:pt idx="37">
                  <c:v>0.69358843248109092</c:v>
                </c:pt>
                <c:pt idx="38">
                  <c:v>0.70964673456131155</c:v>
                </c:pt>
                <c:pt idx="39">
                  <c:v>0.72701667716712526</c:v>
                </c:pt>
                <c:pt idx="40">
                  <c:v>0.77165899115167791</c:v>
                </c:pt>
                <c:pt idx="41">
                  <c:v>0.80154810202313276</c:v>
                </c:pt>
                <c:pt idx="42">
                  <c:v>0.79529775784142243</c:v>
                </c:pt>
                <c:pt idx="43">
                  <c:v>0.80411830810440588</c:v>
                </c:pt>
                <c:pt idx="44">
                  <c:v>0.79222869399558149</c:v>
                </c:pt>
                <c:pt idx="45">
                  <c:v>0.77314777351914443</c:v>
                </c:pt>
                <c:pt idx="46">
                  <c:v>0.77073497862649953</c:v>
                </c:pt>
                <c:pt idx="47">
                  <c:v>0.75316666027019497</c:v>
                </c:pt>
                <c:pt idx="48">
                  <c:v>0.78899337934276126</c:v>
                </c:pt>
                <c:pt idx="49">
                  <c:v>0.81261169201911387</c:v>
                </c:pt>
                <c:pt idx="50">
                  <c:v>0.81713866926436418</c:v>
                </c:pt>
                <c:pt idx="51">
                  <c:v>0.8329156928126985</c:v>
                </c:pt>
                <c:pt idx="52">
                  <c:v>0.83696889722533674</c:v>
                </c:pt>
                <c:pt idx="53">
                  <c:v>0.84178379557027039</c:v>
                </c:pt>
                <c:pt idx="54">
                  <c:v>0.81050635061117504</c:v>
                </c:pt>
                <c:pt idx="55">
                  <c:v>0.83240939091904287</c:v>
                </c:pt>
                <c:pt idx="56">
                  <c:v>0.82892406874881397</c:v>
                </c:pt>
                <c:pt idx="57">
                  <c:v>0.84958715375979188</c:v>
                </c:pt>
                <c:pt idx="58">
                  <c:v>0.83709852512217175</c:v>
                </c:pt>
                <c:pt idx="59">
                  <c:v>0.80061839592474293</c:v>
                </c:pt>
                <c:pt idx="60">
                  <c:v>0.77825899408208843</c:v>
                </c:pt>
                <c:pt idx="61">
                  <c:v>0.78909705038425837</c:v>
                </c:pt>
                <c:pt idx="62">
                  <c:v>0.79135949827685981</c:v>
                </c:pt>
                <c:pt idx="63">
                  <c:v>0.80810420408968364</c:v>
                </c:pt>
                <c:pt idx="64">
                  <c:v>0.7948905560657723</c:v>
                </c:pt>
                <c:pt idx="65">
                  <c:v>0.77213793358325189</c:v>
                </c:pt>
                <c:pt idx="66">
                  <c:v>0.77542815763481432</c:v>
                </c:pt>
                <c:pt idx="67">
                  <c:v>0.78244826168810921</c:v>
                </c:pt>
                <c:pt idx="68">
                  <c:v>0.77555423555368053</c:v>
                </c:pt>
                <c:pt idx="69">
                  <c:v>0.77213439167820197</c:v>
                </c:pt>
                <c:pt idx="70">
                  <c:v>0.77611365605659133</c:v>
                </c:pt>
                <c:pt idx="71">
                  <c:v>0.77819133662175954</c:v>
                </c:pt>
                <c:pt idx="72">
                  <c:v>0.76700653310789157</c:v>
                </c:pt>
                <c:pt idx="73">
                  <c:v>0.78382914324285413</c:v>
                </c:pt>
                <c:pt idx="74">
                  <c:v>0.79329739557096546</c:v>
                </c:pt>
                <c:pt idx="75">
                  <c:v>0.80777575940939284</c:v>
                </c:pt>
                <c:pt idx="76">
                  <c:v>0.85157399680427892</c:v>
                </c:pt>
                <c:pt idx="77">
                  <c:v>0.83427142222708028</c:v>
                </c:pt>
                <c:pt idx="78">
                  <c:v>0.86246333005558762</c:v>
                </c:pt>
                <c:pt idx="79">
                  <c:v>0.85143266683880325</c:v>
                </c:pt>
                <c:pt idx="80">
                  <c:v>0.8279831309067256</c:v>
                </c:pt>
                <c:pt idx="81">
                  <c:v>0.79406077214948734</c:v>
                </c:pt>
                <c:pt idx="82">
                  <c:v>0.78767395923860761</c:v>
                </c:pt>
                <c:pt idx="83">
                  <c:v>0.79944089841018473</c:v>
                </c:pt>
                <c:pt idx="84">
                  <c:v>0.81737327558244932</c:v>
                </c:pt>
                <c:pt idx="85">
                  <c:v>0.79883375625335762</c:v>
                </c:pt>
                <c:pt idx="86">
                  <c:v>0.78703902928373082</c:v>
                </c:pt>
                <c:pt idx="87">
                  <c:v>0.76333736038125855</c:v>
                </c:pt>
                <c:pt idx="88">
                  <c:v>0.70962015476114781</c:v>
                </c:pt>
                <c:pt idx="89">
                  <c:v>0.67986380413921188</c:v>
                </c:pt>
                <c:pt idx="90">
                  <c:v>0.70021418758411358</c:v>
                </c:pt>
                <c:pt idx="91">
                  <c:v>0.69905633197530537</c:v>
                </c:pt>
                <c:pt idx="92">
                  <c:v>0.70805957757625904</c:v>
                </c:pt>
                <c:pt idx="93">
                  <c:v>0.70196652605783838</c:v>
                </c:pt>
                <c:pt idx="94">
                  <c:v>0.70168506818937026</c:v>
                </c:pt>
                <c:pt idx="95">
                  <c:v>0.73401640298065418</c:v>
                </c:pt>
                <c:pt idx="96">
                  <c:v>0.75457957985970825</c:v>
                </c:pt>
                <c:pt idx="97">
                  <c:v>0.77261083603761183</c:v>
                </c:pt>
                <c:pt idx="98">
                  <c:v>0.80120809141019733</c:v>
                </c:pt>
                <c:pt idx="99">
                  <c:v>0.82124910882041602</c:v>
                </c:pt>
                <c:pt idx="100">
                  <c:v>0.82768798671980748</c:v>
                </c:pt>
                <c:pt idx="101">
                  <c:v>0.85461131368656906</c:v>
                </c:pt>
                <c:pt idx="102">
                  <c:v>0.91675715247848399</c:v>
                </c:pt>
                <c:pt idx="103">
                  <c:v>0.91526821620420662</c:v>
                </c:pt>
                <c:pt idx="104">
                  <c:v>0.90090407981037968</c:v>
                </c:pt>
                <c:pt idx="105">
                  <c:v>0.91554723524858383</c:v>
                </c:pt>
                <c:pt idx="106">
                  <c:v>0.92337655790052087</c:v>
                </c:pt>
                <c:pt idx="107">
                  <c:v>0.9033560045250234</c:v>
                </c:pt>
                <c:pt idx="108">
                  <c:v>0.91436966028550315</c:v>
                </c:pt>
                <c:pt idx="109">
                  <c:v>0.91325361789498216</c:v>
                </c:pt>
                <c:pt idx="110">
                  <c:v>0.94772147209391755</c:v>
                </c:pt>
                <c:pt idx="111">
                  <c:v>1.0010298821633834</c:v>
                </c:pt>
                <c:pt idx="112">
                  <c:v>1.0650856661963379</c:v>
                </c:pt>
                <c:pt idx="113">
                  <c:v>1.1395835780644736</c:v>
                </c:pt>
                <c:pt idx="114">
                  <c:v>1.1362779995151318</c:v>
                </c:pt>
                <c:pt idx="115">
                  <c:v>1.0916422898338021</c:v>
                </c:pt>
                <c:pt idx="116">
                  <c:v>1.0718217482145231</c:v>
                </c:pt>
                <c:pt idx="117">
                  <c:v>1.0492850750120963</c:v>
                </c:pt>
                <c:pt idx="118">
                  <c:v>1.0273224212019565</c:v>
                </c:pt>
                <c:pt idx="119">
                  <c:v>1.0050424160239211</c:v>
                </c:pt>
                <c:pt idx="120">
                  <c:v>0.98730006084840771</c:v>
                </c:pt>
                <c:pt idx="121">
                  <c:v>0.95248002788576913</c:v>
                </c:pt>
                <c:pt idx="122">
                  <c:v>0.94394404893133588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CB-4E54-9A33-6D23C9E16924}"/>
            </c:ext>
          </c:extLst>
        </c:ser>
        <c:ser>
          <c:idx val="1"/>
          <c:order val="1"/>
          <c:tx>
            <c:strRef>
              <c:f>'Meat Price Indices'!$P$280</c:f>
              <c:strCache>
                <c:ptCount val="1"/>
                <c:pt idx="0">
                  <c:v>CERDO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'Meat Price Indices'!$N$281:$N$403</c:f>
              <c:strCache>
                <c:ptCount val="123"/>
                <c:pt idx="0">
                  <c:v>2013-01</c:v>
                </c:pt>
                <c:pt idx="1">
                  <c:v>2013-02</c:v>
                </c:pt>
                <c:pt idx="2">
                  <c:v>2013-03</c:v>
                </c:pt>
                <c:pt idx="3">
                  <c:v>2013-04</c:v>
                </c:pt>
                <c:pt idx="4">
                  <c:v>2013-05</c:v>
                </c:pt>
                <c:pt idx="5">
                  <c:v>2013-06</c:v>
                </c:pt>
                <c:pt idx="6">
                  <c:v>2013-07</c:v>
                </c:pt>
                <c:pt idx="7">
                  <c:v>2013-08</c:v>
                </c:pt>
                <c:pt idx="8">
                  <c:v>2013-09</c:v>
                </c:pt>
                <c:pt idx="9">
                  <c:v>2013-10</c:v>
                </c:pt>
                <c:pt idx="10">
                  <c:v>2013-11</c:v>
                </c:pt>
                <c:pt idx="11">
                  <c:v>2013-12</c:v>
                </c:pt>
                <c:pt idx="12">
                  <c:v>2014-01</c:v>
                </c:pt>
                <c:pt idx="13">
                  <c:v>2014-02</c:v>
                </c:pt>
                <c:pt idx="14">
                  <c:v>2014-03</c:v>
                </c:pt>
                <c:pt idx="15">
                  <c:v>2014-04</c:v>
                </c:pt>
                <c:pt idx="16">
                  <c:v>2014-05</c:v>
                </c:pt>
                <c:pt idx="17">
                  <c:v>2014-06</c:v>
                </c:pt>
                <c:pt idx="18">
                  <c:v>2014-07</c:v>
                </c:pt>
                <c:pt idx="19">
                  <c:v>2014-08</c:v>
                </c:pt>
                <c:pt idx="20">
                  <c:v>2014-09</c:v>
                </c:pt>
                <c:pt idx="21">
                  <c:v>2014-10</c:v>
                </c:pt>
                <c:pt idx="22">
                  <c:v>2014-11</c:v>
                </c:pt>
                <c:pt idx="23">
                  <c:v>2014-12</c:v>
                </c:pt>
                <c:pt idx="24">
                  <c:v>2015-01</c:v>
                </c:pt>
                <c:pt idx="25">
                  <c:v>2015-02</c:v>
                </c:pt>
                <c:pt idx="26">
                  <c:v>2015-03</c:v>
                </c:pt>
                <c:pt idx="27">
                  <c:v>2015-04</c:v>
                </c:pt>
                <c:pt idx="28">
                  <c:v>2015-05</c:v>
                </c:pt>
                <c:pt idx="29">
                  <c:v>2015-06</c:v>
                </c:pt>
                <c:pt idx="30">
                  <c:v>2015-07</c:v>
                </c:pt>
                <c:pt idx="31">
                  <c:v>2015-08</c:v>
                </c:pt>
                <c:pt idx="32">
                  <c:v>2015-09</c:v>
                </c:pt>
                <c:pt idx="33">
                  <c:v>2015-10</c:v>
                </c:pt>
                <c:pt idx="34">
                  <c:v>2015-11</c:v>
                </c:pt>
                <c:pt idx="35">
                  <c:v>2015-12</c:v>
                </c:pt>
                <c:pt idx="36">
                  <c:v>2016-01</c:v>
                </c:pt>
                <c:pt idx="37">
                  <c:v>2016-02</c:v>
                </c:pt>
                <c:pt idx="38">
                  <c:v>2016-03</c:v>
                </c:pt>
                <c:pt idx="39">
                  <c:v>2016-04</c:v>
                </c:pt>
                <c:pt idx="40">
                  <c:v>2016-05</c:v>
                </c:pt>
                <c:pt idx="41">
                  <c:v>2016-06</c:v>
                </c:pt>
                <c:pt idx="42">
                  <c:v>2016-07</c:v>
                </c:pt>
                <c:pt idx="43">
                  <c:v>2016-08</c:v>
                </c:pt>
                <c:pt idx="44">
                  <c:v>2016-09</c:v>
                </c:pt>
                <c:pt idx="45">
                  <c:v>2016-10</c:v>
                </c:pt>
                <c:pt idx="46">
                  <c:v>2016-11</c:v>
                </c:pt>
                <c:pt idx="47">
                  <c:v>2016-12</c:v>
                </c:pt>
                <c:pt idx="48">
                  <c:v>2017-01</c:v>
                </c:pt>
                <c:pt idx="49">
                  <c:v>2017-02</c:v>
                </c:pt>
                <c:pt idx="50">
                  <c:v>2017-03</c:v>
                </c:pt>
                <c:pt idx="51">
                  <c:v>2017-04</c:v>
                </c:pt>
                <c:pt idx="52">
                  <c:v>2017-05</c:v>
                </c:pt>
                <c:pt idx="53">
                  <c:v>2017-06</c:v>
                </c:pt>
                <c:pt idx="54">
                  <c:v>2017-07</c:v>
                </c:pt>
                <c:pt idx="55">
                  <c:v>2017-08</c:v>
                </c:pt>
                <c:pt idx="56">
                  <c:v>2017-09</c:v>
                </c:pt>
                <c:pt idx="57">
                  <c:v>2017-10</c:v>
                </c:pt>
                <c:pt idx="58">
                  <c:v>2017-11</c:v>
                </c:pt>
                <c:pt idx="59">
                  <c:v>2017-12</c:v>
                </c:pt>
                <c:pt idx="60">
                  <c:v>2018-01</c:v>
                </c:pt>
                <c:pt idx="61">
                  <c:v>2018-02</c:v>
                </c:pt>
                <c:pt idx="62">
                  <c:v>2018-03</c:v>
                </c:pt>
                <c:pt idx="63">
                  <c:v>2018-04</c:v>
                </c:pt>
                <c:pt idx="64">
                  <c:v>2018-05</c:v>
                </c:pt>
                <c:pt idx="65">
                  <c:v>2018-06</c:v>
                </c:pt>
                <c:pt idx="66">
                  <c:v>2018-07</c:v>
                </c:pt>
                <c:pt idx="67">
                  <c:v>2018-08</c:v>
                </c:pt>
                <c:pt idx="68">
                  <c:v>2018-09</c:v>
                </c:pt>
                <c:pt idx="69">
                  <c:v>2018-10</c:v>
                </c:pt>
                <c:pt idx="70">
                  <c:v>2018-11</c:v>
                </c:pt>
                <c:pt idx="71">
                  <c:v>2018-12</c:v>
                </c:pt>
                <c:pt idx="72">
                  <c:v>2019-01</c:v>
                </c:pt>
                <c:pt idx="73">
                  <c:v>2019-02</c:v>
                </c:pt>
                <c:pt idx="74">
                  <c:v>2019-03</c:v>
                </c:pt>
                <c:pt idx="75">
                  <c:v>2019-04</c:v>
                </c:pt>
                <c:pt idx="76">
                  <c:v>2019-05</c:v>
                </c:pt>
                <c:pt idx="77">
                  <c:v>2019-06</c:v>
                </c:pt>
                <c:pt idx="78">
                  <c:v>2019-07</c:v>
                </c:pt>
                <c:pt idx="79">
                  <c:v>2019-08</c:v>
                </c:pt>
                <c:pt idx="80">
                  <c:v>2019-09</c:v>
                </c:pt>
                <c:pt idx="81">
                  <c:v>2019-10</c:v>
                </c:pt>
                <c:pt idx="82">
                  <c:v>2019-11</c:v>
                </c:pt>
                <c:pt idx="83">
                  <c:v>2019-12</c:v>
                </c:pt>
                <c:pt idx="84">
                  <c:v>2020-01</c:v>
                </c:pt>
                <c:pt idx="85">
                  <c:v>2020-02</c:v>
                </c:pt>
                <c:pt idx="86">
                  <c:v>2020-03</c:v>
                </c:pt>
                <c:pt idx="87">
                  <c:v>2020-04</c:v>
                </c:pt>
                <c:pt idx="88">
                  <c:v>2020-05</c:v>
                </c:pt>
                <c:pt idx="89">
                  <c:v>2020-06</c:v>
                </c:pt>
                <c:pt idx="90">
                  <c:v>2020-07</c:v>
                </c:pt>
                <c:pt idx="91">
                  <c:v>2020-08</c:v>
                </c:pt>
                <c:pt idx="92">
                  <c:v>2020-09</c:v>
                </c:pt>
                <c:pt idx="93">
                  <c:v>2020-10</c:v>
                </c:pt>
                <c:pt idx="94">
                  <c:v>2020-11</c:v>
                </c:pt>
                <c:pt idx="95">
                  <c:v>2020-12</c:v>
                </c:pt>
                <c:pt idx="96">
                  <c:v>2021-01</c:v>
                </c:pt>
                <c:pt idx="97">
                  <c:v>2021-02</c:v>
                </c:pt>
                <c:pt idx="98">
                  <c:v>2021-03</c:v>
                </c:pt>
                <c:pt idx="99">
                  <c:v>2021-04</c:v>
                </c:pt>
                <c:pt idx="100">
                  <c:v>2021-05</c:v>
                </c:pt>
                <c:pt idx="101">
                  <c:v>2021-06</c:v>
                </c:pt>
                <c:pt idx="102">
                  <c:v>2021-07</c:v>
                </c:pt>
                <c:pt idx="103">
                  <c:v>2021-08</c:v>
                </c:pt>
                <c:pt idx="104">
                  <c:v>2021-09</c:v>
                </c:pt>
                <c:pt idx="105">
                  <c:v>2021-10</c:v>
                </c:pt>
                <c:pt idx="106">
                  <c:v>2021-11</c:v>
                </c:pt>
                <c:pt idx="107">
                  <c:v>2021-12</c:v>
                </c:pt>
                <c:pt idx="108">
                  <c:v>2022-01</c:v>
                </c:pt>
                <c:pt idx="109">
                  <c:v>2022-02</c:v>
                </c:pt>
                <c:pt idx="110">
                  <c:v>2022-03</c:v>
                </c:pt>
                <c:pt idx="111">
                  <c:v>2022-04</c:v>
                </c:pt>
                <c:pt idx="112">
                  <c:v>2022-05</c:v>
                </c:pt>
                <c:pt idx="113">
                  <c:v>2022-06</c:v>
                </c:pt>
                <c:pt idx="114">
                  <c:v>2022-07</c:v>
                </c:pt>
                <c:pt idx="115">
                  <c:v>2022-08</c:v>
                </c:pt>
                <c:pt idx="116">
                  <c:v>2022-09</c:v>
                </c:pt>
                <c:pt idx="117">
                  <c:v>2022-10</c:v>
                </c:pt>
                <c:pt idx="118">
                  <c:v>2022-11</c:v>
                </c:pt>
                <c:pt idx="119">
                  <c:v>2022-12</c:v>
                </c:pt>
                <c:pt idx="120">
                  <c:v>2023-01</c:v>
                </c:pt>
                <c:pt idx="121">
                  <c:v>2023-02</c:v>
                </c:pt>
                <c:pt idx="122">
                  <c:v>2023.03</c:v>
                </c:pt>
              </c:strCache>
            </c:strRef>
          </c:cat>
          <c:val>
            <c:numRef>
              <c:f>'Meat Price Indices'!$P$281:$P$403</c:f>
              <c:numCache>
                <c:formatCode>0.0%</c:formatCode>
                <c:ptCount val="123"/>
                <c:pt idx="0">
                  <c:v>1</c:v>
                </c:pt>
                <c:pt idx="1">
                  <c:v>0.99630453650138762</c:v>
                </c:pt>
                <c:pt idx="2">
                  <c:v>0.9934450629835504</c:v>
                </c:pt>
                <c:pt idx="3">
                  <c:v>0.98678852984804355</c:v>
                </c:pt>
                <c:pt idx="4">
                  <c:v>0.95902306889177336</c:v>
                </c:pt>
                <c:pt idx="5">
                  <c:v>0.97336425470611376</c:v>
                </c:pt>
                <c:pt idx="6">
                  <c:v>1.0064417243406125</c:v>
                </c:pt>
                <c:pt idx="7">
                  <c:v>1.0491278773888164</c:v>
                </c:pt>
                <c:pt idx="8">
                  <c:v>1.0431770943991518</c:v>
                </c:pt>
                <c:pt idx="9">
                  <c:v>1.0385803406756451</c:v>
                </c:pt>
                <c:pt idx="10">
                  <c:v>1.0026801014553681</c:v>
                </c:pt>
                <c:pt idx="11">
                  <c:v>1.0001563010171763</c:v>
                </c:pt>
                <c:pt idx="12">
                  <c:v>0.97023013488794707</c:v>
                </c:pt>
                <c:pt idx="13">
                  <c:v>0.94798093422462826</c:v>
                </c:pt>
                <c:pt idx="14">
                  <c:v>0.98435678456015641</c:v>
                </c:pt>
                <c:pt idx="15">
                  <c:v>1.0483685288000908</c:v>
                </c:pt>
                <c:pt idx="16">
                  <c:v>1.0922475831987264</c:v>
                </c:pt>
                <c:pt idx="17">
                  <c:v>1.142754331013033</c:v>
                </c:pt>
                <c:pt idx="18">
                  <c:v>1.1260556544188811</c:v>
                </c:pt>
                <c:pt idx="19">
                  <c:v>1.1074537765434085</c:v>
                </c:pt>
                <c:pt idx="20">
                  <c:v>1.0702406976474945</c:v>
                </c:pt>
                <c:pt idx="21">
                  <c:v>1.0333374425019368</c:v>
                </c:pt>
                <c:pt idx="22">
                  <c:v>0.98871702544870343</c:v>
                </c:pt>
                <c:pt idx="23">
                  <c:v>0.91284969920622239</c:v>
                </c:pt>
                <c:pt idx="24">
                  <c:v>0.85629667959269251</c:v>
                </c:pt>
                <c:pt idx="25">
                  <c:v>0.85040382476296161</c:v>
                </c:pt>
                <c:pt idx="26">
                  <c:v>0.79979990690385083</c:v>
                </c:pt>
                <c:pt idx="27">
                  <c:v>0.80950096596801757</c:v>
                </c:pt>
                <c:pt idx="28">
                  <c:v>0.83639617363836827</c:v>
                </c:pt>
                <c:pt idx="29">
                  <c:v>0.8393962277367446</c:v>
                </c:pt>
                <c:pt idx="30">
                  <c:v>0.82690391269588537</c:v>
                </c:pt>
                <c:pt idx="31">
                  <c:v>0.82330214901449073</c:v>
                </c:pt>
                <c:pt idx="32">
                  <c:v>0.83301570004976966</c:v>
                </c:pt>
                <c:pt idx="33">
                  <c:v>0.80475477436845866</c:v>
                </c:pt>
                <c:pt idx="34">
                  <c:v>0.74641290752074108</c:v>
                </c:pt>
                <c:pt idx="35">
                  <c:v>0.73408935832435318</c:v>
                </c:pt>
                <c:pt idx="36">
                  <c:v>0.7254490841065786</c:v>
                </c:pt>
                <c:pt idx="37">
                  <c:v>0.73349938255532765</c:v>
                </c:pt>
                <c:pt idx="38">
                  <c:v>0.73493849129354705</c:v>
                </c:pt>
                <c:pt idx="39">
                  <c:v>0.75550044738701927</c:v>
                </c:pt>
                <c:pt idx="40">
                  <c:v>0.79160908547359965</c:v>
                </c:pt>
                <c:pt idx="41">
                  <c:v>0.84860067614841672</c:v>
                </c:pt>
                <c:pt idx="42">
                  <c:v>0.88231384247007727</c:v>
                </c:pt>
                <c:pt idx="43">
                  <c:v>0.89190534736643079</c:v>
                </c:pt>
                <c:pt idx="44">
                  <c:v>0.8845853507008552</c:v>
                </c:pt>
                <c:pt idx="45">
                  <c:v>0.84251242484053779</c:v>
                </c:pt>
                <c:pt idx="46">
                  <c:v>0.84430398936932427</c:v>
                </c:pt>
                <c:pt idx="47">
                  <c:v>0.81488853455900268</c:v>
                </c:pt>
                <c:pt idx="48">
                  <c:v>0.80735783017810636</c:v>
                </c:pt>
                <c:pt idx="49">
                  <c:v>0.80462189561438435</c:v>
                </c:pt>
                <c:pt idx="50">
                  <c:v>0.83785944194443385</c:v>
                </c:pt>
                <c:pt idx="51">
                  <c:v>0.86620726454330421</c:v>
                </c:pt>
                <c:pt idx="52">
                  <c:v>0.89869747629024455</c:v>
                </c:pt>
                <c:pt idx="53">
                  <c:v>0.91140950691389411</c:v>
                </c:pt>
                <c:pt idx="54">
                  <c:v>0.93213825152008556</c:v>
                </c:pt>
                <c:pt idx="55">
                  <c:v>0.92121657306806592</c:v>
                </c:pt>
                <c:pt idx="56">
                  <c:v>0.89064955338582186</c:v>
                </c:pt>
                <c:pt idx="57">
                  <c:v>0.84724147410927497</c:v>
                </c:pt>
                <c:pt idx="58">
                  <c:v>0.8528476484751597</c:v>
                </c:pt>
                <c:pt idx="59">
                  <c:v>0.82632001854915005</c:v>
                </c:pt>
                <c:pt idx="60">
                  <c:v>0.81666415375759482</c:v>
                </c:pt>
                <c:pt idx="61">
                  <c:v>0.84392640247744699</c:v>
                </c:pt>
                <c:pt idx="62">
                  <c:v>0.84501583620313336</c:v>
                </c:pt>
                <c:pt idx="63">
                  <c:v>0.80922271477427055</c:v>
                </c:pt>
                <c:pt idx="64">
                  <c:v>0.80056088538508519</c:v>
                </c:pt>
                <c:pt idx="65">
                  <c:v>0.81576946287870311</c:v>
                </c:pt>
                <c:pt idx="66">
                  <c:v>0.80000091845832411</c:v>
                </c:pt>
                <c:pt idx="67">
                  <c:v>0.82332920985444613</c:v>
                </c:pt>
                <c:pt idx="68">
                  <c:v>0.79077241332931936</c:v>
                </c:pt>
                <c:pt idx="69">
                  <c:v>0.77181332908090194</c:v>
                </c:pt>
                <c:pt idx="70">
                  <c:v>0.76594871650184815</c:v>
                </c:pt>
                <c:pt idx="71">
                  <c:v>0.75821918708604596</c:v>
                </c:pt>
                <c:pt idx="72">
                  <c:v>0.76345539603087453</c:v>
                </c:pt>
                <c:pt idx="73">
                  <c:v>0.75626339097238438</c:v>
                </c:pt>
                <c:pt idx="74">
                  <c:v>0.78124368568162161</c:v>
                </c:pt>
                <c:pt idx="75">
                  <c:v>0.83730443520323927</c:v>
                </c:pt>
                <c:pt idx="76">
                  <c:v>0.89055182516784348</c:v>
                </c:pt>
                <c:pt idx="77">
                  <c:v>0.91347518947968964</c:v>
                </c:pt>
                <c:pt idx="78">
                  <c:v>0.899009379283643</c:v>
                </c:pt>
                <c:pt idx="79">
                  <c:v>0.90283268359947166</c:v>
                </c:pt>
                <c:pt idx="80">
                  <c:v>0.88907727183490004</c:v>
                </c:pt>
                <c:pt idx="81">
                  <c:v>0.89759950203157857</c:v>
                </c:pt>
                <c:pt idx="82">
                  <c:v>0.93052839064661597</c:v>
                </c:pt>
                <c:pt idx="83">
                  <c:v>0.94478314825531684</c:v>
                </c:pt>
                <c:pt idx="84">
                  <c:v>0.91731778035315192</c:v>
                </c:pt>
                <c:pt idx="85">
                  <c:v>0.91437164839553331</c:v>
                </c:pt>
                <c:pt idx="86">
                  <c:v>0.9177424914987774</c:v>
                </c:pt>
                <c:pt idx="87">
                  <c:v>0.88129044675827006</c:v>
                </c:pt>
                <c:pt idx="88">
                  <c:v>0.83501967714890157</c:v>
                </c:pt>
                <c:pt idx="89">
                  <c:v>0.827727135815577</c:v>
                </c:pt>
                <c:pt idx="90">
                  <c:v>0.78834294952286721</c:v>
                </c:pt>
                <c:pt idx="91">
                  <c:v>0.79447406218316474</c:v>
                </c:pt>
                <c:pt idx="92">
                  <c:v>0.77649044736728234</c:v>
                </c:pt>
                <c:pt idx="93">
                  <c:v>0.79845521461509938</c:v>
                </c:pt>
                <c:pt idx="94">
                  <c:v>0.79777784661088946</c:v>
                </c:pt>
                <c:pt idx="95">
                  <c:v>0.78739336145237737</c:v>
                </c:pt>
                <c:pt idx="96">
                  <c:v>0.78462941298161204</c:v>
                </c:pt>
                <c:pt idx="97">
                  <c:v>0.79571289659856725</c:v>
                </c:pt>
                <c:pt idx="98">
                  <c:v>0.8581791927841248</c:v>
                </c:pt>
                <c:pt idx="99">
                  <c:v>0.87575245520216971</c:v>
                </c:pt>
                <c:pt idx="100">
                  <c:v>0.90273438511834025</c:v>
                </c:pt>
                <c:pt idx="101">
                  <c:v>0.91240164280727643</c:v>
                </c:pt>
                <c:pt idx="102">
                  <c:v>0.90584556861839172</c:v>
                </c:pt>
                <c:pt idx="103">
                  <c:v>0.84682873521304591</c:v>
                </c:pt>
                <c:pt idx="104">
                  <c:v>0.81116972984888136</c:v>
                </c:pt>
                <c:pt idx="105">
                  <c:v>0.78817182142430819</c:v>
                </c:pt>
                <c:pt idx="106">
                  <c:v>0.78734423104709694</c:v>
                </c:pt>
                <c:pt idx="107">
                  <c:v>0.78788659412796458</c:v>
                </c:pt>
                <c:pt idx="108">
                  <c:v>0.76088673646129079</c:v>
                </c:pt>
                <c:pt idx="109">
                  <c:v>0.78566096971420263</c:v>
                </c:pt>
                <c:pt idx="110">
                  <c:v>0.88691635000488345</c:v>
                </c:pt>
                <c:pt idx="111">
                  <c:v>0.91876686471527891</c:v>
                </c:pt>
                <c:pt idx="112">
                  <c:v>0.91571406237182418</c:v>
                </c:pt>
                <c:pt idx="113">
                  <c:v>0.93152705703533112</c:v>
                </c:pt>
                <c:pt idx="114">
                  <c:v>0.93877542250663459</c:v>
                </c:pt>
                <c:pt idx="115">
                  <c:v>0.9442868682006671</c:v>
                </c:pt>
                <c:pt idx="116">
                  <c:v>0.96924476076119681</c:v>
                </c:pt>
                <c:pt idx="117">
                  <c:v>0.9376267764501921</c:v>
                </c:pt>
                <c:pt idx="118">
                  <c:v>0.94842025477575487</c:v>
                </c:pt>
                <c:pt idx="119">
                  <c:v>0.95004736757365882</c:v>
                </c:pt>
                <c:pt idx="120">
                  <c:v>0.93622692412892794</c:v>
                </c:pt>
                <c:pt idx="121">
                  <c:v>0.96505710703037784</c:v>
                </c:pt>
                <c:pt idx="122">
                  <c:v>0.96940381152936561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CB-4E54-9A33-6D23C9E16924}"/>
            </c:ext>
          </c:extLst>
        </c:ser>
        <c:ser>
          <c:idx val="2"/>
          <c:order val="2"/>
          <c:tx>
            <c:strRef>
              <c:f>'Meat Price Indices'!$Q$280</c:f>
              <c:strCache>
                <c:ptCount val="1"/>
                <c:pt idx="0">
                  <c:v>VACUNO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'Meat Price Indices'!$N$281:$N$403</c:f>
              <c:strCache>
                <c:ptCount val="123"/>
                <c:pt idx="0">
                  <c:v>2013-01</c:v>
                </c:pt>
                <c:pt idx="1">
                  <c:v>2013-02</c:v>
                </c:pt>
                <c:pt idx="2">
                  <c:v>2013-03</c:v>
                </c:pt>
                <c:pt idx="3">
                  <c:v>2013-04</c:v>
                </c:pt>
                <c:pt idx="4">
                  <c:v>2013-05</c:v>
                </c:pt>
                <c:pt idx="5">
                  <c:v>2013-06</c:v>
                </c:pt>
                <c:pt idx="6">
                  <c:v>2013-07</c:v>
                </c:pt>
                <c:pt idx="7">
                  <c:v>2013-08</c:v>
                </c:pt>
                <c:pt idx="8">
                  <c:v>2013-09</c:v>
                </c:pt>
                <c:pt idx="9">
                  <c:v>2013-10</c:v>
                </c:pt>
                <c:pt idx="10">
                  <c:v>2013-11</c:v>
                </c:pt>
                <c:pt idx="11">
                  <c:v>2013-12</c:v>
                </c:pt>
                <c:pt idx="12">
                  <c:v>2014-01</c:v>
                </c:pt>
                <c:pt idx="13">
                  <c:v>2014-02</c:v>
                </c:pt>
                <c:pt idx="14">
                  <c:v>2014-03</c:v>
                </c:pt>
                <c:pt idx="15">
                  <c:v>2014-04</c:v>
                </c:pt>
                <c:pt idx="16">
                  <c:v>2014-05</c:v>
                </c:pt>
                <c:pt idx="17">
                  <c:v>2014-06</c:v>
                </c:pt>
                <c:pt idx="18">
                  <c:v>2014-07</c:v>
                </c:pt>
                <c:pt idx="19">
                  <c:v>2014-08</c:v>
                </c:pt>
                <c:pt idx="20">
                  <c:v>2014-09</c:v>
                </c:pt>
                <c:pt idx="21">
                  <c:v>2014-10</c:v>
                </c:pt>
                <c:pt idx="22">
                  <c:v>2014-11</c:v>
                </c:pt>
                <c:pt idx="23">
                  <c:v>2014-12</c:v>
                </c:pt>
                <c:pt idx="24">
                  <c:v>2015-01</c:v>
                </c:pt>
                <c:pt idx="25">
                  <c:v>2015-02</c:v>
                </c:pt>
                <c:pt idx="26">
                  <c:v>2015-03</c:v>
                </c:pt>
                <c:pt idx="27">
                  <c:v>2015-04</c:v>
                </c:pt>
                <c:pt idx="28">
                  <c:v>2015-05</c:v>
                </c:pt>
                <c:pt idx="29">
                  <c:v>2015-06</c:v>
                </c:pt>
                <c:pt idx="30">
                  <c:v>2015-07</c:v>
                </c:pt>
                <c:pt idx="31">
                  <c:v>2015-08</c:v>
                </c:pt>
                <c:pt idx="32">
                  <c:v>2015-09</c:v>
                </c:pt>
                <c:pt idx="33">
                  <c:v>2015-10</c:v>
                </c:pt>
                <c:pt idx="34">
                  <c:v>2015-11</c:v>
                </c:pt>
                <c:pt idx="35">
                  <c:v>2015-12</c:v>
                </c:pt>
                <c:pt idx="36">
                  <c:v>2016-01</c:v>
                </c:pt>
                <c:pt idx="37">
                  <c:v>2016-02</c:v>
                </c:pt>
                <c:pt idx="38">
                  <c:v>2016-03</c:v>
                </c:pt>
                <c:pt idx="39">
                  <c:v>2016-04</c:v>
                </c:pt>
                <c:pt idx="40">
                  <c:v>2016-05</c:v>
                </c:pt>
                <c:pt idx="41">
                  <c:v>2016-06</c:v>
                </c:pt>
                <c:pt idx="42">
                  <c:v>2016-07</c:v>
                </c:pt>
                <c:pt idx="43">
                  <c:v>2016-08</c:v>
                </c:pt>
                <c:pt idx="44">
                  <c:v>2016-09</c:v>
                </c:pt>
                <c:pt idx="45">
                  <c:v>2016-10</c:v>
                </c:pt>
                <c:pt idx="46">
                  <c:v>2016-11</c:v>
                </c:pt>
                <c:pt idx="47">
                  <c:v>2016-12</c:v>
                </c:pt>
                <c:pt idx="48">
                  <c:v>2017-01</c:v>
                </c:pt>
                <c:pt idx="49">
                  <c:v>2017-02</c:v>
                </c:pt>
                <c:pt idx="50">
                  <c:v>2017-03</c:v>
                </c:pt>
                <c:pt idx="51">
                  <c:v>2017-04</c:v>
                </c:pt>
                <c:pt idx="52">
                  <c:v>2017-05</c:v>
                </c:pt>
                <c:pt idx="53">
                  <c:v>2017-06</c:v>
                </c:pt>
                <c:pt idx="54">
                  <c:v>2017-07</c:v>
                </c:pt>
                <c:pt idx="55">
                  <c:v>2017-08</c:v>
                </c:pt>
                <c:pt idx="56">
                  <c:v>2017-09</c:v>
                </c:pt>
                <c:pt idx="57">
                  <c:v>2017-10</c:v>
                </c:pt>
                <c:pt idx="58">
                  <c:v>2017-11</c:v>
                </c:pt>
                <c:pt idx="59">
                  <c:v>2017-12</c:v>
                </c:pt>
                <c:pt idx="60">
                  <c:v>2018-01</c:v>
                </c:pt>
                <c:pt idx="61">
                  <c:v>2018-02</c:v>
                </c:pt>
                <c:pt idx="62">
                  <c:v>2018-03</c:v>
                </c:pt>
                <c:pt idx="63">
                  <c:v>2018-04</c:v>
                </c:pt>
                <c:pt idx="64">
                  <c:v>2018-05</c:v>
                </c:pt>
                <c:pt idx="65">
                  <c:v>2018-06</c:v>
                </c:pt>
                <c:pt idx="66">
                  <c:v>2018-07</c:v>
                </c:pt>
                <c:pt idx="67">
                  <c:v>2018-08</c:v>
                </c:pt>
                <c:pt idx="68">
                  <c:v>2018-09</c:v>
                </c:pt>
                <c:pt idx="69">
                  <c:v>2018-10</c:v>
                </c:pt>
                <c:pt idx="70">
                  <c:v>2018-11</c:v>
                </c:pt>
                <c:pt idx="71">
                  <c:v>2018-12</c:v>
                </c:pt>
                <c:pt idx="72">
                  <c:v>2019-01</c:v>
                </c:pt>
                <c:pt idx="73">
                  <c:v>2019-02</c:v>
                </c:pt>
                <c:pt idx="74">
                  <c:v>2019-03</c:v>
                </c:pt>
                <c:pt idx="75">
                  <c:v>2019-04</c:v>
                </c:pt>
                <c:pt idx="76">
                  <c:v>2019-05</c:v>
                </c:pt>
                <c:pt idx="77">
                  <c:v>2019-06</c:v>
                </c:pt>
                <c:pt idx="78">
                  <c:v>2019-07</c:v>
                </c:pt>
                <c:pt idx="79">
                  <c:v>2019-08</c:v>
                </c:pt>
                <c:pt idx="80">
                  <c:v>2019-09</c:v>
                </c:pt>
                <c:pt idx="81">
                  <c:v>2019-10</c:v>
                </c:pt>
                <c:pt idx="82">
                  <c:v>2019-11</c:v>
                </c:pt>
                <c:pt idx="83">
                  <c:v>2019-12</c:v>
                </c:pt>
                <c:pt idx="84">
                  <c:v>2020-01</c:v>
                </c:pt>
                <c:pt idx="85">
                  <c:v>2020-02</c:v>
                </c:pt>
                <c:pt idx="86">
                  <c:v>2020-03</c:v>
                </c:pt>
                <c:pt idx="87">
                  <c:v>2020-04</c:v>
                </c:pt>
                <c:pt idx="88">
                  <c:v>2020-05</c:v>
                </c:pt>
                <c:pt idx="89">
                  <c:v>2020-06</c:v>
                </c:pt>
                <c:pt idx="90">
                  <c:v>2020-07</c:v>
                </c:pt>
                <c:pt idx="91">
                  <c:v>2020-08</c:v>
                </c:pt>
                <c:pt idx="92">
                  <c:v>2020-09</c:v>
                </c:pt>
                <c:pt idx="93">
                  <c:v>2020-10</c:v>
                </c:pt>
                <c:pt idx="94">
                  <c:v>2020-11</c:v>
                </c:pt>
                <c:pt idx="95">
                  <c:v>2020-12</c:v>
                </c:pt>
                <c:pt idx="96">
                  <c:v>2021-01</c:v>
                </c:pt>
                <c:pt idx="97">
                  <c:v>2021-02</c:v>
                </c:pt>
                <c:pt idx="98">
                  <c:v>2021-03</c:v>
                </c:pt>
                <c:pt idx="99">
                  <c:v>2021-04</c:v>
                </c:pt>
                <c:pt idx="100">
                  <c:v>2021-05</c:v>
                </c:pt>
                <c:pt idx="101">
                  <c:v>2021-06</c:v>
                </c:pt>
                <c:pt idx="102">
                  <c:v>2021-07</c:v>
                </c:pt>
                <c:pt idx="103">
                  <c:v>2021-08</c:v>
                </c:pt>
                <c:pt idx="104">
                  <c:v>2021-09</c:v>
                </c:pt>
                <c:pt idx="105">
                  <c:v>2021-10</c:v>
                </c:pt>
                <c:pt idx="106">
                  <c:v>2021-11</c:v>
                </c:pt>
                <c:pt idx="107">
                  <c:v>2021-12</c:v>
                </c:pt>
                <c:pt idx="108">
                  <c:v>2022-01</c:v>
                </c:pt>
                <c:pt idx="109">
                  <c:v>2022-02</c:v>
                </c:pt>
                <c:pt idx="110">
                  <c:v>2022-03</c:v>
                </c:pt>
                <c:pt idx="111">
                  <c:v>2022-04</c:v>
                </c:pt>
                <c:pt idx="112">
                  <c:v>2022-05</c:v>
                </c:pt>
                <c:pt idx="113">
                  <c:v>2022-06</c:v>
                </c:pt>
                <c:pt idx="114">
                  <c:v>2022-07</c:v>
                </c:pt>
                <c:pt idx="115">
                  <c:v>2022-08</c:v>
                </c:pt>
                <c:pt idx="116">
                  <c:v>2022-09</c:v>
                </c:pt>
                <c:pt idx="117">
                  <c:v>2022-10</c:v>
                </c:pt>
                <c:pt idx="118">
                  <c:v>2022-11</c:v>
                </c:pt>
                <c:pt idx="119">
                  <c:v>2022-12</c:v>
                </c:pt>
                <c:pt idx="120">
                  <c:v>2023-01</c:v>
                </c:pt>
                <c:pt idx="121">
                  <c:v>2023-02</c:v>
                </c:pt>
                <c:pt idx="122">
                  <c:v>2023.03</c:v>
                </c:pt>
              </c:strCache>
            </c:strRef>
          </c:cat>
          <c:val>
            <c:numRef>
              <c:f>'Meat Price Indices'!$Q$281:$Q$403</c:f>
              <c:numCache>
                <c:formatCode>0.0%</c:formatCode>
                <c:ptCount val="123"/>
                <c:pt idx="0">
                  <c:v>1</c:v>
                </c:pt>
                <c:pt idx="1">
                  <c:v>1.0092556775524382</c:v>
                </c:pt>
                <c:pt idx="2">
                  <c:v>0.99173120723624653</c:v>
                </c:pt>
                <c:pt idx="3">
                  <c:v>0.99001314745556845</c:v>
                </c:pt>
                <c:pt idx="4">
                  <c:v>0.95158113871522398</c:v>
                </c:pt>
                <c:pt idx="5">
                  <c:v>0.95467388310597789</c:v>
                </c:pt>
                <c:pt idx="6">
                  <c:v>0.94076822202395161</c:v>
                </c:pt>
                <c:pt idx="7">
                  <c:v>0.94927293561511461</c:v>
                </c:pt>
                <c:pt idx="8">
                  <c:v>0.97200127966320948</c:v>
                </c:pt>
                <c:pt idx="9">
                  <c:v>0.98681379301023897</c:v>
                </c:pt>
                <c:pt idx="10">
                  <c:v>1.0023268308100315</c:v>
                </c:pt>
                <c:pt idx="11">
                  <c:v>1.0081806402817057</c:v>
                </c:pt>
                <c:pt idx="12">
                  <c:v>1.0072345524391073</c:v>
                </c:pt>
                <c:pt idx="13">
                  <c:v>1.0353709579959587</c:v>
                </c:pt>
                <c:pt idx="14">
                  <c:v>1.0481345692918547</c:v>
                </c:pt>
                <c:pt idx="15">
                  <c:v>1.0465939538531759</c:v>
                </c:pt>
                <c:pt idx="16">
                  <c:v>1.0506744988701773</c:v>
                </c:pt>
                <c:pt idx="17">
                  <c:v>1.0737775336760578</c:v>
                </c:pt>
                <c:pt idx="18">
                  <c:v>1.147594444177469</c:v>
                </c:pt>
                <c:pt idx="19">
                  <c:v>1.2205882504509959</c:v>
                </c:pt>
                <c:pt idx="20">
                  <c:v>1.2443692677368596</c:v>
                </c:pt>
                <c:pt idx="21">
                  <c:v>1.2553649495527299</c:v>
                </c:pt>
                <c:pt idx="22">
                  <c:v>1.2567276094496516</c:v>
                </c:pt>
                <c:pt idx="23">
                  <c:v>1.197538293281343</c:v>
                </c:pt>
                <c:pt idx="24">
                  <c:v>1.1633567774608584</c:v>
                </c:pt>
                <c:pt idx="25">
                  <c:v>1.1090095145116097</c:v>
                </c:pt>
                <c:pt idx="26">
                  <c:v>1.0776065134540669</c:v>
                </c:pt>
                <c:pt idx="27">
                  <c:v>1.0928055432622716</c:v>
                </c:pt>
                <c:pt idx="28">
                  <c:v>1.0853654443140837</c:v>
                </c:pt>
                <c:pt idx="29">
                  <c:v>1.0675971374458064</c:v>
                </c:pt>
                <c:pt idx="30">
                  <c:v>1.1103249905900292</c:v>
                </c:pt>
                <c:pt idx="31">
                  <c:v>1.12831631306919</c:v>
                </c:pt>
                <c:pt idx="32">
                  <c:v>1.0930133456658853</c:v>
                </c:pt>
                <c:pt idx="33">
                  <c:v>1.0090675873185031</c:v>
                </c:pt>
                <c:pt idx="34">
                  <c:v>0.98827992611280902</c:v>
                </c:pt>
                <c:pt idx="35">
                  <c:v>0.96017256836001674</c:v>
                </c:pt>
                <c:pt idx="36">
                  <c:v>0.93147813899390319</c:v>
                </c:pt>
                <c:pt idx="37">
                  <c:v>0.96900160675917546</c:v>
                </c:pt>
                <c:pt idx="38">
                  <c:v>0.9565678366168624</c:v>
                </c:pt>
                <c:pt idx="39">
                  <c:v>0.96897270896258536</c:v>
                </c:pt>
                <c:pt idx="40">
                  <c:v>0.95704018902196852</c:v>
                </c:pt>
                <c:pt idx="41">
                  <c:v>0.97754549547654346</c:v>
                </c:pt>
                <c:pt idx="42">
                  <c:v>0.97565857803468548</c:v>
                </c:pt>
                <c:pt idx="43">
                  <c:v>0.98623634478975408</c:v>
                </c:pt>
                <c:pt idx="44">
                  <c:v>0.96405298995500599</c:v>
                </c:pt>
                <c:pt idx="45">
                  <c:v>0.96889084526734981</c:v>
                </c:pt>
                <c:pt idx="46">
                  <c:v>0.98920915725419056</c:v>
                </c:pt>
                <c:pt idx="47">
                  <c:v>0.95800055612919133</c:v>
                </c:pt>
                <c:pt idx="48">
                  <c:v>0.96776688035905378</c:v>
                </c:pt>
                <c:pt idx="49">
                  <c:v>0.99400775176004996</c:v>
                </c:pt>
                <c:pt idx="50">
                  <c:v>1.0043939737733083</c:v>
                </c:pt>
                <c:pt idx="51">
                  <c:v>1.0096160786168986</c:v>
                </c:pt>
                <c:pt idx="52">
                  <c:v>1.0240756304458218</c:v>
                </c:pt>
                <c:pt idx="53">
                  <c:v>1.0313113455035365</c:v>
                </c:pt>
                <c:pt idx="54">
                  <c:v>1.0492101096509006</c:v>
                </c:pt>
                <c:pt idx="55">
                  <c:v>1.0167441406136006</c:v>
                </c:pt>
                <c:pt idx="56">
                  <c:v>1.01264167672217</c:v>
                </c:pt>
                <c:pt idx="57">
                  <c:v>1.0236428575935712</c:v>
                </c:pt>
                <c:pt idx="58">
                  <c:v>1.030221765104179</c:v>
                </c:pt>
                <c:pt idx="59">
                  <c:v>1.0215363406458811</c:v>
                </c:pt>
                <c:pt idx="60">
                  <c:v>1.0291287489362266</c:v>
                </c:pt>
                <c:pt idx="61">
                  <c:v>1.0339643136358299</c:v>
                </c:pt>
                <c:pt idx="62">
                  <c:v>1.0374772384691298</c:v>
                </c:pt>
                <c:pt idx="63">
                  <c:v>1.0232586413357785</c:v>
                </c:pt>
                <c:pt idx="64">
                  <c:v>1.0291590484388884</c:v>
                </c:pt>
                <c:pt idx="65">
                  <c:v>1.0214787580103242</c:v>
                </c:pt>
                <c:pt idx="66">
                  <c:v>1.0133191522916896</c:v>
                </c:pt>
                <c:pt idx="67">
                  <c:v>1.0087054119911985</c:v>
                </c:pt>
                <c:pt idx="68">
                  <c:v>0.99594034905154027</c:v>
                </c:pt>
                <c:pt idx="69">
                  <c:v>0.98224795028915457</c:v>
                </c:pt>
                <c:pt idx="70">
                  <c:v>0.99975804446715111</c:v>
                </c:pt>
                <c:pt idx="71">
                  <c:v>1.0066043897535113</c:v>
                </c:pt>
                <c:pt idx="72">
                  <c:v>1.0029049916895643</c:v>
                </c:pt>
                <c:pt idx="73">
                  <c:v>1.021997123936891</c:v>
                </c:pt>
                <c:pt idx="74">
                  <c:v>1.0355424128769124</c:v>
                </c:pt>
                <c:pt idx="75">
                  <c:v>1.0548991198127393</c:v>
                </c:pt>
                <c:pt idx="76">
                  <c:v>1.0351950533522223</c:v>
                </c:pt>
                <c:pt idx="77">
                  <c:v>1.0350018711978681</c:v>
                </c:pt>
                <c:pt idx="78">
                  <c:v>1.0487495077915014</c:v>
                </c:pt>
                <c:pt idx="79">
                  <c:v>1.0530766819564683</c:v>
                </c:pt>
                <c:pt idx="80">
                  <c:v>1.0582825502183359</c:v>
                </c:pt>
                <c:pt idx="81">
                  <c:v>1.0953863681670946</c:v>
                </c:pt>
                <c:pt idx="82">
                  <c:v>1.205415620031081</c:v>
                </c:pt>
                <c:pt idx="83">
                  <c:v>1.1823669444105382</c:v>
                </c:pt>
                <c:pt idx="84">
                  <c:v>1.1225441129322735</c:v>
                </c:pt>
                <c:pt idx="85">
                  <c:v>1.0574366152813901</c:v>
                </c:pt>
                <c:pt idx="86">
                  <c:v>1.0441718759453984</c:v>
                </c:pt>
                <c:pt idx="87">
                  <c:v>1.033775214583265</c:v>
                </c:pt>
                <c:pt idx="88">
                  <c:v>1.0826524184298165</c:v>
                </c:pt>
                <c:pt idx="89">
                  <c:v>1.0850656376163825</c:v>
                </c:pt>
                <c:pt idx="90">
                  <c:v>1.0320828824245463</c:v>
                </c:pt>
                <c:pt idx="91">
                  <c:v>1.0292633278616141</c:v>
                </c:pt>
                <c:pt idx="92">
                  <c:v>1.0237028210297658</c:v>
                </c:pt>
                <c:pt idx="93">
                  <c:v>1.0126797874627189</c:v>
                </c:pt>
                <c:pt idx="94">
                  <c:v>1.0520288689444055</c:v>
                </c:pt>
                <c:pt idx="95">
                  <c:v>1.0729117919506916</c:v>
                </c:pt>
                <c:pt idx="96">
                  <c:v>1.0850477117135664</c:v>
                </c:pt>
                <c:pt idx="97">
                  <c:v>1.105311243337735</c:v>
                </c:pt>
                <c:pt idx="98">
                  <c:v>1.1066419889158519</c:v>
                </c:pt>
                <c:pt idx="99">
                  <c:v>1.1687409345083013</c:v>
                </c:pt>
                <c:pt idx="100">
                  <c:v>1.2127355847624239</c:v>
                </c:pt>
                <c:pt idx="101">
                  <c:v>1.2680468567902354</c:v>
                </c:pt>
                <c:pt idx="102">
                  <c:v>1.3107803019088802</c:v>
                </c:pt>
                <c:pt idx="103">
                  <c:v>1.3405445853837685</c:v>
                </c:pt>
                <c:pt idx="104">
                  <c:v>1.3594049615675925</c:v>
                </c:pt>
                <c:pt idx="105">
                  <c:v>1.3473556794918342</c:v>
                </c:pt>
                <c:pt idx="106">
                  <c:v>1.3642199210931916</c:v>
                </c:pt>
                <c:pt idx="107">
                  <c:v>1.3490815088533996</c:v>
                </c:pt>
                <c:pt idx="108">
                  <c:v>1.4033836987747312</c:v>
                </c:pt>
                <c:pt idx="109">
                  <c:v>1.4350733408913559</c:v>
                </c:pt>
                <c:pt idx="110">
                  <c:v>1.4545581415564086</c:v>
                </c:pt>
                <c:pt idx="111">
                  <c:v>1.451183865762651</c:v>
                </c:pt>
                <c:pt idx="112">
                  <c:v>1.4335609221589563</c:v>
                </c:pt>
                <c:pt idx="113">
                  <c:v>1.4365035054464514</c:v>
                </c:pt>
                <c:pt idx="114">
                  <c:v>1.3831513931818979</c:v>
                </c:pt>
                <c:pt idx="115">
                  <c:v>1.3361595408786582</c:v>
                </c:pt>
                <c:pt idx="116">
                  <c:v>1.3132045399468379</c:v>
                </c:pt>
                <c:pt idx="117">
                  <c:v>1.2749732104422908</c:v>
                </c:pt>
                <c:pt idx="118">
                  <c:v>1.2193629651572893</c:v>
                </c:pt>
                <c:pt idx="119">
                  <c:v>1.1646022626614372</c:v>
                </c:pt>
                <c:pt idx="120">
                  <c:v>1.1556827168843544</c:v>
                </c:pt>
                <c:pt idx="121">
                  <c:v>1.1691135098056862</c:v>
                </c:pt>
                <c:pt idx="122">
                  <c:v>1.2020030893217031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CB-4E54-9A33-6D23C9E16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5625632"/>
        <c:axId val="1220674080"/>
      </c:lineChart>
      <c:catAx>
        <c:axId val="132562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20674080"/>
        <c:crosses val="autoZero"/>
        <c:auto val="1"/>
        <c:lblAlgn val="ctr"/>
        <c:lblOffset val="100"/>
        <c:tickLblSkip val="2"/>
        <c:noMultiLvlLbl val="1"/>
      </c:catAx>
      <c:valAx>
        <c:axId val="1220674080"/>
        <c:scaling>
          <c:orientation val="minMax"/>
          <c:min val="0.650000000000000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2562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 w="1270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600"/>
      </a:pPr>
      <a:endParaRPr lang="es-AR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25799396716692"/>
          <c:y val="3.8731350054399247E-2"/>
          <c:w val="0.6747540763324823"/>
          <c:h val="0.7401893922354825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C08-4527-AC99-C13BD8F1CCD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C08-4527-AC99-C13BD8F1CCDB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C08-4527-AC99-C13BD8F1CC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C08-4527-AC99-C13BD8F1CC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C08-4527-AC99-C13BD8F1CC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C08-4527-AC99-C13BD8F1CCD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4C08-4527-AC99-C13BD8F1CCD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C08-4527-AC99-C13BD8F1CCDB}"/>
              </c:ext>
            </c:extLst>
          </c:dPt>
          <c:dPt>
            <c:idx val="8"/>
            <c:bubble3D val="0"/>
            <c:spPr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4C08-4527-AC99-C13BD8F1CCD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C08-4527-AC99-C13BD8F1CC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'OECD-FAO Agricultural Outlook 2'!$Q$112:$Q$120</c:f>
              <c:strCache>
                <c:ptCount val="9"/>
                <c:pt idx="0">
                  <c:v>CHINA</c:v>
                </c:pt>
                <c:pt idx="1">
                  <c:v>JAPON</c:v>
                </c:pt>
                <c:pt idx="2">
                  <c:v>COREA</c:v>
                </c:pt>
                <c:pt idx="3">
                  <c:v>INDONESIA</c:v>
                </c:pt>
                <c:pt idx="4">
                  <c:v>MALASIA</c:v>
                </c:pt>
                <c:pt idx="5">
                  <c:v>FILIPINAS</c:v>
                </c:pt>
                <c:pt idx="6">
                  <c:v>S.ARABIA</c:v>
                </c:pt>
                <c:pt idx="7">
                  <c:v>VIETNAM</c:v>
                </c:pt>
                <c:pt idx="8">
                  <c:v>OTROS</c:v>
                </c:pt>
              </c:strCache>
            </c:strRef>
          </c:cat>
          <c:val>
            <c:numRef>
              <c:f>'OECD-FAO Agricultural Outlook 2'!$R$112:$R$120</c:f>
              <c:numCache>
                <c:formatCode>0.0%</c:formatCode>
                <c:ptCount val="9"/>
                <c:pt idx="0">
                  <c:v>0.42242863404946207</c:v>
                </c:pt>
                <c:pt idx="1">
                  <c:v>9.6117819631544268E-2</c:v>
                </c:pt>
                <c:pt idx="2">
                  <c:v>7.3465849399906455E-2</c:v>
                </c:pt>
                <c:pt idx="3">
                  <c:v>5.5016125753943275E-2</c:v>
                </c:pt>
                <c:pt idx="4">
                  <c:v>2.762683266683482E-2</c:v>
                </c:pt>
                <c:pt idx="5">
                  <c:v>2.5160828988644628E-2</c:v>
                </c:pt>
                <c:pt idx="6">
                  <c:v>2.3256839058363718E-2</c:v>
                </c:pt>
                <c:pt idx="7">
                  <c:v>2.9262672246806072E-2</c:v>
                </c:pt>
                <c:pt idx="8">
                  <c:v>0.24766439820449479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C08-4527-AC99-C13BD8F1CCD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0394446717736601"/>
          <c:w val="0.98224168941304046"/>
          <c:h val="0.17572927775640823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CHINA IMPORTACIONES EN Tn peso producto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Hoja1!$A$5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Hoja1!$B$4:$L$4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Hoja1!$B$5:$L$5</c:f>
              <c:numCache>
                <c:formatCode>_-* #,##0_-;\-* #,##0_-;_-* "-"??_-;_-@_-</c:formatCode>
                <c:ptCount val="11"/>
                <c:pt idx="0">
                  <c:v>8707</c:v>
                </c:pt>
                <c:pt idx="1">
                  <c:v>0</c:v>
                </c:pt>
                <c:pt idx="2">
                  <c:v>0</c:v>
                </c:pt>
                <c:pt idx="3">
                  <c:v>56429</c:v>
                </c:pt>
                <c:pt idx="4">
                  <c:v>171151</c:v>
                </c:pt>
                <c:pt idx="5">
                  <c:v>197563</c:v>
                </c:pt>
                <c:pt idx="6">
                  <c:v>322693</c:v>
                </c:pt>
                <c:pt idx="7">
                  <c:v>399642</c:v>
                </c:pt>
                <c:pt idx="8">
                  <c:v>848473</c:v>
                </c:pt>
                <c:pt idx="9">
                  <c:v>858473</c:v>
                </c:pt>
                <c:pt idx="10">
                  <c:v>1076436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95-4C9B-8293-C7F65E2E66D6}"/>
            </c:ext>
          </c:extLst>
        </c:ser>
        <c:ser>
          <c:idx val="1"/>
          <c:order val="1"/>
          <c:tx>
            <c:strRef>
              <c:f>Hoja1!$A$6</c:f>
              <c:strCache>
                <c:ptCount val="1"/>
                <c:pt idx="0">
                  <c:v>ARGENTINA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Hoja1!$B$4:$L$4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Hoja1!$B$6:$L$6</c:f>
              <c:numCache>
                <c:formatCode>_-* #,##0_-;\-* #,##0_-;_-* "-"??_-;_-@_-</c:formatCode>
                <c:ptCount val="11"/>
                <c:pt idx="0">
                  <c:v>220</c:v>
                </c:pt>
                <c:pt idx="1">
                  <c:v>9220</c:v>
                </c:pt>
                <c:pt idx="2">
                  <c:v>16983</c:v>
                </c:pt>
                <c:pt idx="3">
                  <c:v>42688</c:v>
                </c:pt>
                <c:pt idx="4">
                  <c:v>51957</c:v>
                </c:pt>
                <c:pt idx="5">
                  <c:v>86330</c:v>
                </c:pt>
                <c:pt idx="6">
                  <c:v>180377</c:v>
                </c:pt>
                <c:pt idx="7">
                  <c:v>375581</c:v>
                </c:pt>
                <c:pt idx="8">
                  <c:v>483567</c:v>
                </c:pt>
                <c:pt idx="9">
                  <c:v>465296</c:v>
                </c:pt>
                <c:pt idx="10">
                  <c:v>487634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95-4C9B-8293-C7F65E2E66D6}"/>
            </c:ext>
          </c:extLst>
        </c:ser>
        <c:ser>
          <c:idx val="2"/>
          <c:order val="2"/>
          <c:tx>
            <c:strRef>
              <c:f>Hoja1!$A$7</c:f>
              <c:strCache>
                <c:ptCount val="1"/>
                <c:pt idx="0">
                  <c:v>URUGUAY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Hoja1!$B$4:$L$4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Hoja1!$B$7:$L$7</c:f>
              <c:numCache>
                <c:formatCode>_-* #,##0_-;\-* #,##0_-;_-* "-"??_-;_-@_-</c:formatCode>
                <c:ptCount val="11"/>
                <c:pt idx="0">
                  <c:v>14497</c:v>
                </c:pt>
                <c:pt idx="1">
                  <c:v>70334</c:v>
                </c:pt>
                <c:pt idx="2">
                  <c:v>89080</c:v>
                </c:pt>
                <c:pt idx="3">
                  <c:v>123206</c:v>
                </c:pt>
                <c:pt idx="4">
                  <c:v>155441</c:v>
                </c:pt>
                <c:pt idx="5">
                  <c:v>195868</c:v>
                </c:pt>
                <c:pt idx="6">
                  <c:v>218553</c:v>
                </c:pt>
                <c:pt idx="7">
                  <c:v>285826</c:v>
                </c:pt>
                <c:pt idx="8">
                  <c:v>229678</c:v>
                </c:pt>
                <c:pt idx="9">
                  <c:v>355186</c:v>
                </c:pt>
                <c:pt idx="10">
                  <c:v>361302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95-4C9B-8293-C7F65E2E66D6}"/>
            </c:ext>
          </c:extLst>
        </c:ser>
        <c:ser>
          <c:idx val="3"/>
          <c:order val="3"/>
          <c:tx>
            <c:strRef>
              <c:f>Hoja1!$A$8</c:f>
              <c:strCache>
                <c:ptCount val="1"/>
                <c:pt idx="0">
                  <c:v>AUSTRALIA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Hoja1!$B$4:$L$4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Hoja1!$B$8:$L$8</c:f>
              <c:numCache>
                <c:formatCode>_-* #,##0_-;\-* #,##0_-;_-* "-"??_-;_-@_-</c:formatCode>
                <c:ptCount val="11"/>
                <c:pt idx="0">
                  <c:v>27293</c:v>
                </c:pt>
                <c:pt idx="1">
                  <c:v>154777</c:v>
                </c:pt>
                <c:pt idx="2">
                  <c:v>135210</c:v>
                </c:pt>
                <c:pt idx="3">
                  <c:v>155938</c:v>
                </c:pt>
                <c:pt idx="4">
                  <c:v>110911</c:v>
                </c:pt>
                <c:pt idx="5">
                  <c:v>115772</c:v>
                </c:pt>
                <c:pt idx="6">
                  <c:v>173088</c:v>
                </c:pt>
                <c:pt idx="7">
                  <c:v>307217</c:v>
                </c:pt>
                <c:pt idx="8">
                  <c:v>253784</c:v>
                </c:pt>
                <c:pt idx="9">
                  <c:v>162808</c:v>
                </c:pt>
                <c:pt idx="10">
                  <c:v>184408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95-4C9B-8293-C7F65E2E66D6}"/>
            </c:ext>
          </c:extLst>
        </c:ser>
        <c:ser>
          <c:idx val="4"/>
          <c:order val="4"/>
          <c:tx>
            <c:strRef>
              <c:f>Hoja1!$A$9</c:f>
              <c:strCache>
                <c:ptCount val="1"/>
                <c:pt idx="0">
                  <c:v>N.ZELANDA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numRef>
              <c:f>Hoja1!$B$4:$L$4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Hoja1!$B$9:$L$9</c:f>
              <c:numCache>
                <c:formatCode>_-* #,##0_-;\-* #,##0_-;_-* "-"??_-;_-@_-</c:formatCode>
                <c:ptCount val="11"/>
                <c:pt idx="0">
                  <c:v>7456</c:v>
                </c:pt>
                <c:pt idx="1">
                  <c:v>36375</c:v>
                </c:pt>
                <c:pt idx="2">
                  <c:v>40384</c:v>
                </c:pt>
                <c:pt idx="3">
                  <c:v>70266</c:v>
                </c:pt>
                <c:pt idx="4">
                  <c:v>72052</c:v>
                </c:pt>
                <c:pt idx="5">
                  <c:v>79479</c:v>
                </c:pt>
                <c:pt idx="6">
                  <c:v>110805</c:v>
                </c:pt>
                <c:pt idx="7">
                  <c:v>214400</c:v>
                </c:pt>
                <c:pt idx="8">
                  <c:v>169874</c:v>
                </c:pt>
                <c:pt idx="9">
                  <c:v>201794</c:v>
                </c:pt>
                <c:pt idx="10">
                  <c:v>221478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95-4C9B-8293-C7F65E2E66D6}"/>
            </c:ext>
          </c:extLst>
        </c:ser>
        <c:ser>
          <c:idx val="5"/>
          <c:order val="5"/>
          <c:tx>
            <c:strRef>
              <c:f>Hoja1!$A$10</c:f>
              <c:strCache>
                <c:ptCount val="1"/>
                <c:pt idx="0">
                  <c:v>EE.UU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numRef>
              <c:f>Hoja1!$B$4:$L$4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Hoja1!$B$10:$L$10</c:f>
              <c:numCache>
                <c:formatCode>General</c:formatCode>
                <c:ptCount val="11"/>
                <c:pt idx="8" formatCode="_-* #,##0_-;\-* #,##0_-;_-* &quot;-&quot;??_-;_-@_-">
                  <c:v>28167</c:v>
                </c:pt>
                <c:pt idx="9" formatCode="_-* #,##0_-;\-* #,##0_-;_-* &quot;-&quot;??_-;_-@_-">
                  <c:v>143926</c:v>
                </c:pt>
                <c:pt idx="10" formatCode="_-* #,##0_-;\-* #,##0_-;_-* &quot;-&quot;??_-;_-@_-">
                  <c:v>177368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95-4C9B-8293-C7F65E2E66D6}"/>
            </c:ext>
          </c:extLst>
        </c:ser>
        <c:ser>
          <c:idx val="6"/>
          <c:order val="6"/>
          <c:tx>
            <c:strRef>
              <c:f>Hoja1!$A$11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rgbClr val="00FFCC"/>
            </a:solidFill>
            <a:ln>
              <a:solidFill>
                <a:srgbClr val="00FFCC"/>
              </a:solidFill>
            </a:ln>
            <a:effectLst/>
          </c:spPr>
          <c:invertIfNegative val="0"/>
          <c:cat>
            <c:numRef>
              <c:f>Hoja1!$B$4:$L$4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Hoja1!$B$11:$L$11</c:f>
              <c:numCache>
                <c:formatCode>_-* #,##0_-;\-* #,##0_-;_-* "-"??_-;_-@_-</c:formatCode>
                <c:ptCount val="11"/>
                <c:pt idx="0">
                  <c:v>3216</c:v>
                </c:pt>
                <c:pt idx="1">
                  <c:v>24517</c:v>
                </c:pt>
                <c:pt idx="2">
                  <c:v>16292</c:v>
                </c:pt>
                <c:pt idx="3">
                  <c:v>25309</c:v>
                </c:pt>
                <c:pt idx="4">
                  <c:v>18532</c:v>
                </c:pt>
                <c:pt idx="5">
                  <c:v>20097</c:v>
                </c:pt>
                <c:pt idx="6">
                  <c:v>33872</c:v>
                </c:pt>
                <c:pt idx="7">
                  <c:v>77225</c:v>
                </c:pt>
                <c:pt idx="8">
                  <c:v>106331</c:v>
                </c:pt>
                <c:pt idx="9">
                  <c:v>145482</c:v>
                </c:pt>
                <c:pt idx="10">
                  <c:v>163525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95-4C9B-8293-C7F65E2E6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296273456"/>
        <c:axId val="1296266384"/>
      </c:barChart>
      <c:catAx>
        <c:axId val="129627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96266384"/>
        <c:crosses val="autoZero"/>
        <c:auto val="1"/>
        <c:lblAlgn val="ctr"/>
        <c:lblOffset val="100"/>
        <c:noMultiLvlLbl val="0"/>
      </c:catAx>
      <c:valAx>
        <c:axId val="1296266384"/>
        <c:scaling>
          <c:orientation val="minMax"/>
          <c:max val="27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96273456"/>
        <c:crosses val="autoZero"/>
        <c:crossBetween val="between"/>
        <c:majorUnit val="2500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>
      <a:solidFill>
        <a:schemeClr val="tx1"/>
      </a:solidFill>
    </a:ln>
    <a:effectLst/>
  </c:spPr>
  <c:txPr>
    <a:bodyPr/>
    <a:lstStyle/>
    <a:p>
      <a:pPr>
        <a:defRPr sz="1800" b="1"/>
      </a:pPr>
      <a:endParaRPr lang="es-AR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AR" b="1" dirty="0"/>
              <a:t>Importaciones BEEF en puertos de China</a:t>
            </a:r>
          </a:p>
          <a:p>
            <a:pPr>
              <a:defRPr b="1"/>
            </a:pPr>
            <a:r>
              <a:rPr lang="es-AR" b="1" dirty="0"/>
              <a:t>primer bimestre de cada año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Hoja1!$A$17</c:f>
              <c:strCache>
                <c:ptCount val="1"/>
                <c:pt idx="0">
                  <c:v>VOLUMEN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trendline>
            <c:spPr>
              <a:ln w="762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Hoja1!$B$16:$G$16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Hoja1!$B$17:$G$17</c:f>
              <c:numCache>
                <c:formatCode>General</c:formatCode>
                <c:ptCount val="6"/>
                <c:pt idx="0">
                  <c:v>134.80000000000001</c:v>
                </c:pt>
                <c:pt idx="1">
                  <c:v>210</c:v>
                </c:pt>
                <c:pt idx="2">
                  <c:v>300</c:v>
                </c:pt>
                <c:pt idx="3">
                  <c:v>400</c:v>
                </c:pt>
                <c:pt idx="4">
                  <c:v>310</c:v>
                </c:pt>
                <c:pt idx="5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F2-448B-B202-B81D95B89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0086848"/>
        <c:axId val="843866496"/>
      </c:barChart>
      <c:lineChart>
        <c:grouping val="standard"/>
        <c:varyColors val="0"/>
        <c:ser>
          <c:idx val="1"/>
          <c:order val="1"/>
          <c:tx>
            <c:strRef>
              <c:f>Hoja1!$A$18</c:f>
              <c:strCache>
                <c:ptCount val="1"/>
                <c:pt idx="0">
                  <c:v>U$S/TN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trendline>
            <c:spPr>
              <a:ln w="57150" cap="rnd">
                <a:solidFill>
                  <a:srgbClr val="FFFF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Hoja1!$B$16:$G$16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Hoja1!$B$18:$G$18</c:f>
              <c:numCache>
                <c:formatCode>_-* #,##0.000_-;\-* #,##0.000_-;_-* "-"??_-;_-@_-</c:formatCode>
                <c:ptCount val="6"/>
                <c:pt idx="0">
                  <c:v>4.6758160237388715</c:v>
                </c:pt>
                <c:pt idx="1">
                  <c:v>4.5247619047619043</c:v>
                </c:pt>
                <c:pt idx="2">
                  <c:v>5.6213333333333333</c:v>
                </c:pt>
                <c:pt idx="3">
                  <c:v>4.6624999999999996</c:v>
                </c:pt>
                <c:pt idx="4">
                  <c:v>6.3735483870967746</c:v>
                </c:pt>
                <c:pt idx="5">
                  <c:v>5.4292857142857152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F2-448B-B202-B81D95B89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8950031"/>
        <c:axId val="698184335"/>
      </c:lineChart>
      <c:catAx>
        <c:axId val="105008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s-AR"/>
          </a:p>
        </c:txPr>
        <c:crossAx val="843866496"/>
        <c:crosses val="autoZero"/>
        <c:auto val="1"/>
        <c:lblAlgn val="ctr"/>
        <c:lblOffset val="100"/>
        <c:noMultiLvlLbl val="0"/>
      </c:catAx>
      <c:valAx>
        <c:axId val="843866496"/>
        <c:scaling>
          <c:orientation val="minMax"/>
          <c:max val="425"/>
          <c:min val="1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s-AR" b="1" dirty="0"/>
                  <a:t>TN</a:t>
                </a:r>
                <a:r>
                  <a:rPr lang="es-AR" b="1" baseline="0" dirty="0"/>
                  <a:t> MES</a:t>
                </a:r>
                <a:endParaRPr lang="es-AR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cap="none" spc="0" baseline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s-AR"/>
          </a:p>
        </c:txPr>
        <c:crossAx val="1050086848"/>
        <c:crosses val="autoZero"/>
        <c:crossBetween val="between"/>
        <c:majorUnit val="25"/>
      </c:valAx>
      <c:valAx>
        <c:axId val="698184335"/>
        <c:scaling>
          <c:orientation val="minMax"/>
          <c:min val="4.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s-AR" b="1" dirty="0"/>
                  <a:t>U$S/TON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cap="none" spc="0" baseline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_-* #,##0.000_-;\-* #,##0.00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s-AR"/>
          </a:p>
        </c:txPr>
        <c:crossAx val="698950031"/>
        <c:crosses val="max"/>
        <c:crossBetween val="between"/>
        <c:majorUnit val="0.25"/>
      </c:valAx>
      <c:catAx>
        <c:axId val="6989500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981843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2000"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es-A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2400" dirty="0"/>
              <a:t>CHINA CONSUMO KG/HAB/AÑO</a:t>
            </a:r>
          </a:p>
          <a:p>
            <a:pPr>
              <a:defRPr sz="2400"/>
            </a:pPr>
            <a:r>
              <a:rPr lang="es-AR" sz="2400" dirty="0"/>
              <a:t>propio e importado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Hoja1!$A$44</c:f>
              <c:strCache>
                <c:ptCount val="1"/>
                <c:pt idx="0">
                  <c:v>PROPIO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Hoja1!$B$43:$L$43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Hoja1!$B$44:$L$44</c:f>
              <c:numCache>
                <c:formatCode>_(* #,##0.00_);_(* \(#,##0.00\);_(* "-"??_);_(@_)</c:formatCode>
                <c:ptCount val="11"/>
                <c:pt idx="0">
                  <c:v>4.5533333333333337</c:v>
                </c:pt>
                <c:pt idx="1">
                  <c:v>4.5080882352941174</c:v>
                </c:pt>
                <c:pt idx="2">
                  <c:v>4.4941605839416061</c:v>
                </c:pt>
                <c:pt idx="3">
                  <c:v>4.4702898550724637</c:v>
                </c:pt>
                <c:pt idx="4">
                  <c:v>4.5654676258992808</c:v>
                </c:pt>
                <c:pt idx="5">
                  <c:v>4.5999999999999996</c:v>
                </c:pt>
                <c:pt idx="6">
                  <c:v>4.7259786476868326</c:v>
                </c:pt>
                <c:pt idx="7">
                  <c:v>4.7659574468085104</c:v>
                </c:pt>
                <c:pt idx="8">
                  <c:v>4.8268551236749113</c:v>
                </c:pt>
                <c:pt idx="9">
                  <c:v>4.8774647887323948</c:v>
                </c:pt>
                <c:pt idx="10">
                  <c:v>4.8617543859649119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40-45A5-8DF3-BF9042AAF88F}"/>
            </c:ext>
          </c:extLst>
        </c:ser>
        <c:ser>
          <c:idx val="1"/>
          <c:order val="1"/>
          <c:tx>
            <c:strRef>
              <c:f>Hoja1!$A$45</c:f>
              <c:strCache>
                <c:ptCount val="1"/>
                <c:pt idx="0">
                  <c:v>IMPORTADO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Hoja1!$B$43:$L$43</c:f>
              <c:numCache>
                <c:formatCode>General</c:formatCode>
                <c:ptCount val="11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numCache>
            </c:numRef>
          </c:cat>
          <c:val>
            <c:numRef>
              <c:f>Hoja1!$B$45:$L$45</c:f>
              <c:numCache>
                <c:formatCode>_(* #,##0.00_);_(* \(#,##0.00\);_(* "-"??_);_(@_)</c:formatCode>
                <c:ptCount val="11"/>
                <c:pt idx="0">
                  <c:v>6.0631111111111108E-2</c:v>
                </c:pt>
                <c:pt idx="1">
                  <c:v>0.28943431372549022</c:v>
                </c:pt>
                <c:pt idx="2">
                  <c:v>0.28997469586374697</c:v>
                </c:pt>
                <c:pt idx="3">
                  <c:v>0.45781256038647344</c:v>
                </c:pt>
                <c:pt idx="4">
                  <c:v>0.55639712230215832</c:v>
                </c:pt>
                <c:pt idx="5">
                  <c:v>0.66200857142857139</c:v>
                </c:pt>
                <c:pt idx="6">
                  <c:v>0.98637058125741406</c:v>
                </c:pt>
                <c:pt idx="7">
                  <c:v>1.5696368794326241</c:v>
                </c:pt>
                <c:pt idx="8">
                  <c:v>1.9975255594817432</c:v>
                </c:pt>
                <c:pt idx="9">
                  <c:v>2.1905774647887326</c:v>
                </c:pt>
                <c:pt idx="10">
                  <c:v>2.500258245614035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0-45A5-8DF3-BF9042AAF8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445482208"/>
        <c:axId val="1445482624"/>
      </c:barChart>
      <c:catAx>
        <c:axId val="144548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45482624"/>
        <c:crosses val="autoZero"/>
        <c:auto val="1"/>
        <c:lblAlgn val="ctr"/>
        <c:lblOffset val="100"/>
        <c:noMultiLvlLbl val="0"/>
      </c:catAx>
      <c:valAx>
        <c:axId val="1445482624"/>
        <c:scaling>
          <c:orientation val="minMax"/>
          <c:max val="7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4548220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chemeClr val="tx1"/>
      </a:solidFill>
    </a:ln>
    <a:effectLst/>
  </c:spPr>
  <c:txPr>
    <a:bodyPr/>
    <a:lstStyle/>
    <a:p>
      <a:pPr>
        <a:defRPr b="1"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3200" b="1"/>
              <a:t>Evolucion interanual a marzo 2023 (IPCBA)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8.0817687912467739E-2"/>
          <c:y val="0.1291336994373434"/>
          <c:w val="0.90711098149768321"/>
          <c:h val="0.768977410350181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C4B-4FF8-8072-2084B49CFA3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4B-4FF8-8072-2084B49CFA38}"/>
              </c:ext>
            </c:extLst>
          </c:dPt>
          <c:dPt>
            <c:idx val="2"/>
            <c:invertIfNegative val="0"/>
            <c:bubble3D val="0"/>
            <c:spPr>
              <a:solidFill>
                <a:srgbClr val="00FF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4B-4FF8-8072-2084B49CFA38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4B-4FF8-8072-2084B49CFA3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4B-4FF8-8072-2084B49CFA38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4B-4FF8-8072-2084B49CFA38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4B-4FF8-8072-2084B49CFA38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79C-4C9B-849C-F8B7E544F3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Hoja1!$F$14:$F$21</c:f>
              <c:strCache>
                <c:ptCount val="8"/>
                <c:pt idx="0">
                  <c:v>IPC </c:v>
                </c:pt>
                <c:pt idx="1">
                  <c:v>CARNE CONSUMIDOR</c:v>
                </c:pt>
                <c:pt idx="2">
                  <c:v>NOVILLITO GORDO</c:v>
                </c:pt>
                <c:pt idx="3">
                  <c:v>TERNERO 180 KG</c:v>
                </c:pt>
                <c:pt idx="4">
                  <c:v>VAQ PREÑADA</c:v>
                </c:pt>
                <c:pt idx="5">
                  <c:v>VACA CHINA</c:v>
                </c:pt>
                <c:pt idx="6">
                  <c:v>MAIZ</c:v>
                </c:pt>
                <c:pt idx="7">
                  <c:v>DÓLAR</c:v>
                </c:pt>
              </c:strCache>
            </c:strRef>
          </c:cat>
          <c:val>
            <c:numRef>
              <c:f>Hoja1!$G$14:$G$21</c:f>
              <c:numCache>
                <c:formatCode>0.0%</c:formatCode>
                <c:ptCount val="8"/>
                <c:pt idx="0" formatCode="0%">
                  <c:v>1.0309999999999999</c:v>
                </c:pt>
                <c:pt idx="1">
                  <c:v>0.94</c:v>
                </c:pt>
                <c:pt idx="2">
                  <c:v>0.72</c:v>
                </c:pt>
                <c:pt idx="3">
                  <c:v>0.62695924764890287</c:v>
                </c:pt>
                <c:pt idx="4">
                  <c:v>0.6450012403870008</c:v>
                </c:pt>
                <c:pt idx="5">
                  <c:v>0.6</c:v>
                </c:pt>
                <c:pt idx="6">
                  <c:v>0.82614773789410079</c:v>
                </c:pt>
                <c:pt idx="7">
                  <c:v>0.91857962374258162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4B-4FF8-8072-2084B49CFA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20071007"/>
        <c:axId val="1022868559"/>
      </c:barChart>
      <c:catAx>
        <c:axId val="102007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022868559"/>
        <c:crosses val="autoZero"/>
        <c:auto val="1"/>
        <c:lblAlgn val="ctr"/>
        <c:lblOffset val="100"/>
        <c:noMultiLvlLbl val="0"/>
      </c:catAx>
      <c:valAx>
        <c:axId val="1022868559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020071007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3200" dirty="0"/>
              <a:t>EVOLUCION INDICADORES PRODUCTIVIDAD</a:t>
            </a:r>
          </a:p>
          <a:p>
            <a:pPr>
              <a:defRPr sz="3200"/>
            </a:pPr>
            <a:r>
              <a:rPr lang="es-AR" sz="3200" dirty="0"/>
              <a:t>Base 100 año 2007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Hoja1!$A$10</c:f>
              <c:strCache>
                <c:ptCount val="1"/>
                <c:pt idx="0">
                  <c:v>STOCK</c:v>
                </c:pt>
              </c:strCache>
            </c:strRef>
          </c:tx>
          <c:spPr>
            <a:ln w="762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76200" cap="rnd">
                <a:solidFill>
                  <a:srgbClr val="FFC00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36-42C2-9BF8-77170AA53F92}"/>
              </c:ext>
            </c:extLst>
          </c:dPt>
          <c:trendline>
            <c:spPr>
              <a:ln w="57150" cap="rnd">
                <a:solidFill>
                  <a:srgbClr val="FFFF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Hoja1!$B$9:$R$9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 E</c:v>
                </c:pt>
              </c:strCache>
            </c:strRef>
          </c:cat>
          <c:val>
            <c:numRef>
              <c:f>Hoja1!$B$10:$R$10</c:f>
              <c:numCache>
                <c:formatCode>0.0%</c:formatCode>
                <c:ptCount val="17"/>
                <c:pt idx="0">
                  <c:v>1</c:v>
                </c:pt>
                <c:pt idx="1">
                  <c:v>0.94111552702197765</c:v>
                </c:pt>
                <c:pt idx="2">
                  <c:v>0.84653011311525528</c:v>
                </c:pt>
                <c:pt idx="3">
                  <c:v>0.84836441455212475</c:v>
                </c:pt>
                <c:pt idx="4">
                  <c:v>0.86134039879071977</c:v>
                </c:pt>
                <c:pt idx="5">
                  <c:v>0.88659601209280203</c:v>
                </c:pt>
                <c:pt idx="6">
                  <c:v>0.88990794524270522</c:v>
                </c:pt>
                <c:pt idx="7">
                  <c:v>0.88601854682563941</c:v>
                </c:pt>
                <c:pt idx="8">
                  <c:v>0.90217059003362887</c:v>
                </c:pt>
                <c:pt idx="9">
                  <c:v>0.91991915486259723</c:v>
                </c:pt>
                <c:pt idx="10">
                  <c:v>0.93061924657766903</c:v>
                </c:pt>
                <c:pt idx="11">
                  <c:v>0.93425388090628081</c:v>
                </c:pt>
                <c:pt idx="12">
                  <c:v>0.9249634838139883</c:v>
                </c:pt>
                <c:pt idx="13">
                  <c:v>0.9089473147865077</c:v>
                </c:pt>
                <c:pt idx="14">
                  <c:v>0.90723190325758352</c:v>
                </c:pt>
                <c:pt idx="15">
                  <c:v>0.92168551920921227</c:v>
                </c:pt>
                <c:pt idx="16">
                  <c:v>0.89676959135840217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BA-485F-8135-CDF7FB9530EB}"/>
            </c:ext>
          </c:extLst>
        </c:ser>
        <c:ser>
          <c:idx val="1"/>
          <c:order val="1"/>
          <c:tx>
            <c:strRef>
              <c:f>Hoja1!$A$11</c:f>
              <c:strCache>
                <c:ptCount val="1"/>
                <c:pt idx="0">
                  <c:v>TERNEROS</c:v>
                </c:pt>
              </c:strCache>
            </c:strRef>
          </c:tx>
          <c:spPr>
            <a:ln w="76200" cap="rnd">
              <a:solidFill>
                <a:srgbClr val="00FFCC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76200" cap="rnd">
                <a:solidFill>
                  <a:srgbClr val="00B0F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36-42C2-9BF8-77170AA53F92}"/>
              </c:ext>
            </c:extLst>
          </c:dPt>
          <c:trendline>
            <c:spPr>
              <a:ln w="57150" cap="rnd">
                <a:solidFill>
                  <a:srgbClr val="00FFCC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Hoja1!$B$9:$R$9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 E</c:v>
                </c:pt>
              </c:strCache>
            </c:strRef>
          </c:cat>
          <c:val>
            <c:numRef>
              <c:f>Hoja1!$B$11:$R$11</c:f>
              <c:numCache>
                <c:formatCode>0.0%</c:formatCode>
                <c:ptCount val="17"/>
                <c:pt idx="0">
                  <c:v>1</c:v>
                </c:pt>
                <c:pt idx="1">
                  <c:v>0.91564245810055866</c:v>
                </c:pt>
                <c:pt idx="2">
                  <c:v>0.82597765363128495</c:v>
                </c:pt>
                <c:pt idx="3">
                  <c:v>0.82597765363128495</c:v>
                </c:pt>
                <c:pt idx="4">
                  <c:v>0.89134078212290502</c:v>
                </c:pt>
                <c:pt idx="5">
                  <c:v>0.92611731843575418</c:v>
                </c:pt>
                <c:pt idx="6">
                  <c:v>0.91745810055865917</c:v>
                </c:pt>
                <c:pt idx="7">
                  <c:v>0.91696927374301673</c:v>
                </c:pt>
                <c:pt idx="8">
                  <c:v>0.98393854748603349</c:v>
                </c:pt>
                <c:pt idx="9">
                  <c:v>0.99490223463687155</c:v>
                </c:pt>
                <c:pt idx="10">
                  <c:v>1.0289804469273742</c:v>
                </c:pt>
                <c:pt idx="11">
                  <c:v>1.0371508379888268</c:v>
                </c:pt>
                <c:pt idx="12">
                  <c:v>1.0450418994413408</c:v>
                </c:pt>
                <c:pt idx="13">
                  <c:v>0.99909217877094969</c:v>
                </c:pt>
                <c:pt idx="14">
                  <c:v>1.0095670391061453</c:v>
                </c:pt>
                <c:pt idx="15">
                  <c:v>1.0564944134078211</c:v>
                </c:pt>
                <c:pt idx="16">
                  <c:v>0.99162011173184361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BA-485F-8135-CDF7FB9530EB}"/>
            </c:ext>
          </c:extLst>
        </c:ser>
        <c:ser>
          <c:idx val="3"/>
          <c:order val="2"/>
          <c:tx>
            <c:strRef>
              <c:f>Hoja1!$A$13</c:f>
              <c:strCache>
                <c:ptCount val="1"/>
                <c:pt idx="0">
                  <c:v>KG RES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spPr>
              <a:ln w="57150" cap="rnd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E936-42C2-9BF8-77170AA53F92}"/>
              </c:ext>
            </c:extLst>
          </c:dPt>
          <c:trendline>
            <c:spPr>
              <a:ln w="5715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Hoja1!$B$9:$R$9</c:f>
              <c:strCach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 E</c:v>
                </c:pt>
              </c:strCache>
            </c:strRef>
          </c:cat>
          <c:val>
            <c:numRef>
              <c:f>Hoja1!$B$13:$R$13</c:f>
              <c:numCache>
                <c:formatCode>0.0%</c:formatCode>
                <c:ptCount val="17"/>
                <c:pt idx="0">
                  <c:v>1</c:v>
                </c:pt>
                <c:pt idx="1">
                  <c:v>0.9907407407407407</c:v>
                </c:pt>
                <c:pt idx="2">
                  <c:v>0.97222222222222221</c:v>
                </c:pt>
                <c:pt idx="3">
                  <c:v>1.0231481481481481</c:v>
                </c:pt>
                <c:pt idx="4">
                  <c:v>1.0648148148148149</c:v>
                </c:pt>
                <c:pt idx="5">
                  <c:v>1.0509259259259258</c:v>
                </c:pt>
                <c:pt idx="6">
                  <c:v>1.0324074074074074</c:v>
                </c:pt>
                <c:pt idx="7">
                  <c:v>1.0231481481481481</c:v>
                </c:pt>
                <c:pt idx="8">
                  <c:v>1.037037037037037</c:v>
                </c:pt>
                <c:pt idx="9">
                  <c:v>1.0462962962962963</c:v>
                </c:pt>
                <c:pt idx="10">
                  <c:v>1.0416666666666667</c:v>
                </c:pt>
                <c:pt idx="11">
                  <c:v>1.0555555555555556</c:v>
                </c:pt>
                <c:pt idx="12">
                  <c:v>1.0416666666666667</c:v>
                </c:pt>
                <c:pt idx="13">
                  <c:v>1.0462962962962963</c:v>
                </c:pt>
                <c:pt idx="14">
                  <c:v>1.0648148148148149</c:v>
                </c:pt>
                <c:pt idx="15">
                  <c:v>1.0740740740740742</c:v>
                </c:pt>
                <c:pt idx="16">
                  <c:v>1.0509259259259258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3BA-485F-8135-CDF7FB953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6379471"/>
        <c:axId val="1396380303"/>
      </c:lineChart>
      <c:catAx>
        <c:axId val="1396379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96380303"/>
        <c:crosses val="autoZero"/>
        <c:auto val="1"/>
        <c:lblAlgn val="ctr"/>
        <c:lblOffset val="100"/>
        <c:noMultiLvlLbl val="0"/>
      </c:catAx>
      <c:valAx>
        <c:axId val="1396380303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96379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 cap="flat" cmpd="sng" algn="ctr">
      <a:solidFill>
        <a:schemeClr val="tx1"/>
      </a:solidFill>
      <a:round/>
    </a:ln>
    <a:effectLst/>
  </c:spPr>
  <c:txPr>
    <a:bodyPr/>
    <a:lstStyle/>
    <a:p>
      <a:pPr>
        <a:defRPr sz="1800" b="1"/>
      </a:pPr>
      <a:endParaRPr lang="es-A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OFERTA y</a:t>
            </a:r>
            <a:r>
              <a:rPr lang="es-AR" baseline="0" dirty="0"/>
              <a:t> DESTINO C</a:t>
            </a:r>
            <a:r>
              <a:rPr lang="es-AR" dirty="0"/>
              <a:t>ARNES VACUNA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3471716897456784"/>
          <c:y val="0.1339718564591191"/>
          <c:w val="0.73167207040296434"/>
          <c:h val="0.72866323694832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Hoja1!$B$116</c:f>
              <c:strCache>
                <c:ptCount val="1"/>
                <c:pt idx="0">
                  <c:v>CONSUMO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E8-41FA-88B5-79554C979836}"/>
              </c:ext>
            </c:extLst>
          </c:dPt>
          <c:cat>
            <c:strRef>
              <c:f>Hoja1!$C$115:$N$115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 E</c:v>
                </c:pt>
              </c:strCache>
            </c:strRef>
          </c:cat>
          <c:val>
            <c:numRef>
              <c:f>Hoja1!$C$116:$N$116</c:f>
              <c:numCache>
                <c:formatCode>_-* #,##0_-;\-* #,##0_-;_-* "-"??_-;_-@_-</c:formatCode>
                <c:ptCount val="12"/>
                <c:pt idx="0">
                  <c:v>2407.6</c:v>
                </c:pt>
                <c:pt idx="1">
                  <c:v>2619.6999999999998</c:v>
                </c:pt>
                <c:pt idx="2">
                  <c:v>2461.6</c:v>
                </c:pt>
                <c:pt idx="3">
                  <c:v>2527.3000000000002</c:v>
                </c:pt>
                <c:pt idx="4">
                  <c:v>2414</c:v>
                </c:pt>
                <c:pt idx="5">
                  <c:v>2528.9</c:v>
                </c:pt>
                <c:pt idx="6">
                  <c:v>2504</c:v>
                </c:pt>
                <c:pt idx="7">
                  <c:v>2287.2999999999997</c:v>
                </c:pt>
                <c:pt idx="8">
                  <c:v>2282.7000000000003</c:v>
                </c:pt>
                <c:pt idx="9">
                  <c:v>2177.5</c:v>
                </c:pt>
                <c:pt idx="10">
                  <c:v>2332.8000000000002</c:v>
                </c:pt>
                <c:pt idx="11">
                  <c:v>2456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E8-41FA-88B5-79554C979836}"/>
            </c:ext>
          </c:extLst>
        </c:ser>
        <c:ser>
          <c:idx val="1"/>
          <c:order val="1"/>
          <c:tx>
            <c:strRef>
              <c:f>Hoja1!$B$117</c:f>
              <c:strCache>
                <c:ptCount val="1"/>
                <c:pt idx="0">
                  <c:v>EXPORTACION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gradFill flip="none" rotWithShape="1">
                <a:gsLst>
                  <a:gs pos="0">
                    <a:srgbClr val="F8FD9D">
                      <a:shade val="30000"/>
                      <a:satMod val="115000"/>
                    </a:srgbClr>
                  </a:gs>
                  <a:gs pos="50000">
                    <a:srgbClr val="F8FD9D">
                      <a:shade val="67500"/>
                      <a:satMod val="115000"/>
                    </a:srgbClr>
                  </a:gs>
                  <a:gs pos="100000">
                    <a:srgbClr val="F8FD9D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6E8-41FA-88B5-79554C979836}"/>
              </c:ext>
            </c:extLst>
          </c:dPt>
          <c:cat>
            <c:strRef>
              <c:f>Hoja1!$C$115:$N$115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 E</c:v>
                </c:pt>
              </c:strCache>
            </c:strRef>
          </c:cat>
          <c:val>
            <c:numRef>
              <c:f>Hoja1!$C$117:$N$117</c:f>
              <c:numCache>
                <c:formatCode>General</c:formatCode>
                <c:ptCount val="12"/>
                <c:pt idx="0">
                  <c:v>188.4</c:v>
                </c:pt>
                <c:pt idx="1">
                  <c:v>201.3</c:v>
                </c:pt>
                <c:pt idx="2">
                  <c:v>212.4</c:v>
                </c:pt>
                <c:pt idx="3">
                  <c:v>198.7</c:v>
                </c:pt>
                <c:pt idx="4">
                  <c:v>230</c:v>
                </c:pt>
                <c:pt idx="5">
                  <c:v>313.10000000000002</c:v>
                </c:pt>
                <c:pt idx="6">
                  <c:v>562</c:v>
                </c:pt>
                <c:pt idx="7">
                  <c:v>846</c:v>
                </c:pt>
                <c:pt idx="8">
                  <c:v>903</c:v>
                </c:pt>
                <c:pt idx="9">
                  <c:v>804</c:v>
                </c:pt>
                <c:pt idx="10">
                  <c:v>800.3</c:v>
                </c:pt>
                <c:pt idx="11">
                  <c:v>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E8-41FA-88B5-79554C979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28575" cap="flat" cmpd="sng" algn="ctr">
              <a:solidFill>
                <a:schemeClr val="tx1"/>
              </a:solidFill>
              <a:round/>
            </a:ln>
            <a:effectLst/>
          </c:spPr>
        </c:serLines>
        <c:axId val="844871040"/>
        <c:axId val="844868128"/>
      </c:barChart>
      <c:lineChart>
        <c:grouping val="standard"/>
        <c:varyColors val="0"/>
        <c:ser>
          <c:idx val="2"/>
          <c:order val="2"/>
          <c:tx>
            <c:strRef>
              <c:f>Hoja1!$B$118</c:f>
              <c:strCache>
                <c:ptCount val="1"/>
                <c:pt idx="0">
                  <c:v>% EXPORTACION</c:v>
                </c:pt>
              </c:strCache>
            </c:strRef>
          </c:tx>
          <c:spPr>
            <a:ln w="76200" cap="rnd">
              <a:solidFill>
                <a:srgbClr val="00FFCC"/>
              </a:solidFill>
              <a:round/>
            </a:ln>
            <a:effectLst/>
          </c:spPr>
          <c:marker>
            <c:symbol val="none"/>
          </c:marker>
          <c:cat>
            <c:strRef>
              <c:f>Hoja1!$C$115:$N$115</c:f>
              <c:strCach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 E</c:v>
                </c:pt>
              </c:strCache>
            </c:strRef>
          </c:cat>
          <c:val>
            <c:numRef>
              <c:f>Hoja1!$C$118:$N$118</c:f>
              <c:numCache>
                <c:formatCode>0.0%</c:formatCode>
                <c:ptCount val="12"/>
                <c:pt idx="0">
                  <c:v>7.2573189522342069E-2</c:v>
                </c:pt>
                <c:pt idx="1">
                  <c:v>7.1357674583481037E-2</c:v>
                </c:pt>
                <c:pt idx="2">
                  <c:v>7.9431563201196709E-2</c:v>
                </c:pt>
                <c:pt idx="3">
                  <c:v>7.2890682318415251E-2</c:v>
                </c:pt>
                <c:pt idx="4">
                  <c:v>8.698940998487141E-2</c:v>
                </c:pt>
                <c:pt idx="5">
                  <c:v>0.11016889514426462</c:v>
                </c:pt>
                <c:pt idx="6">
                  <c:v>0.18330071754729288</c:v>
                </c:pt>
                <c:pt idx="7">
                  <c:v>0.27000287237098269</c:v>
                </c:pt>
                <c:pt idx="8">
                  <c:v>0.28345418589321025</c:v>
                </c:pt>
                <c:pt idx="9">
                  <c:v>0.2696629213483146</c:v>
                </c:pt>
                <c:pt idx="10">
                  <c:v>0.25543391529156428</c:v>
                </c:pt>
                <c:pt idx="11">
                  <c:v>0.25710828796128249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6E8-41FA-88B5-79554C9798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046304"/>
        <c:axId val="809038816"/>
      </c:lineChart>
      <c:catAx>
        <c:axId val="84487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44868128"/>
        <c:crosses val="autoZero"/>
        <c:auto val="1"/>
        <c:lblAlgn val="ctr"/>
        <c:lblOffset val="100"/>
        <c:noMultiLvlLbl val="0"/>
      </c:catAx>
      <c:valAx>
        <c:axId val="844868128"/>
        <c:scaling>
          <c:orientation val="minMax"/>
          <c:max val="3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AR" dirty="0"/>
                  <a:t>OFERTA EN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44871040"/>
        <c:crosses val="autoZero"/>
        <c:crossBetween val="between"/>
        <c:majorUnit val="250"/>
      </c:valAx>
      <c:valAx>
        <c:axId val="809038816"/>
        <c:scaling>
          <c:orientation val="minMax"/>
          <c:min val="6.0000000000000012E-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/>
                  <a:t>%</a:t>
                </a:r>
                <a:r>
                  <a:rPr lang="es-MX" baseline="0" dirty="0"/>
                  <a:t> EXPORTACIONES</a:t>
                </a:r>
                <a:endParaRPr lang="es-AR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AR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809046304"/>
        <c:crosses val="max"/>
        <c:crossBetween val="between"/>
        <c:majorUnit val="2.0000000000000004E-2"/>
      </c:valAx>
      <c:catAx>
        <c:axId val="809046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090388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 cap="flat" cmpd="sng" algn="ctr">
      <a:solidFill>
        <a:schemeClr val="tx1"/>
      </a:solidFill>
      <a:round/>
    </a:ln>
    <a:effectLst/>
  </c:spPr>
  <c:txPr>
    <a:bodyPr/>
    <a:lstStyle/>
    <a:p>
      <a:pPr>
        <a:defRPr sz="2000" b="1"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AR" dirty="0"/>
              <a:t>ENGORDE: RELACIONES NOVILLO/MAIZ Y TERNERO/NOVILLO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6175351924575446E-2"/>
          <c:y val="0.10551781490992142"/>
          <c:w val="0.74410556964651919"/>
          <c:h val="0.69517944723679248"/>
        </c:manualLayout>
      </c:layout>
      <c:lineChart>
        <c:grouping val="standard"/>
        <c:varyColors val="0"/>
        <c:ser>
          <c:idx val="0"/>
          <c:order val="0"/>
          <c:tx>
            <c:strRef>
              <c:f>'TNNTO-NTOMZ'!$B$4</c:f>
              <c:strCache>
                <c:ptCount val="1"/>
                <c:pt idx="0">
                  <c:v>Nv/MZ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'TNNTO-NTOMZ'!$A$5:$A$103</c:f>
              <c:numCache>
                <c:formatCode>mmm\-yy</c:formatCode>
                <c:ptCount val="9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9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7314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47362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7680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</c:numCache>
            </c:numRef>
          </c:cat>
          <c:val>
            <c:numRef>
              <c:f>'TNNTO-NTOMZ'!$B$5:$B$103</c:f>
              <c:numCache>
                <c:formatCode>_ * #,##0.0_ ;_ * \-#,##0.0_ ;_ * "-"??_ ;_ @_ </c:formatCode>
                <c:ptCount val="99"/>
                <c:pt idx="0">
                  <c:v>17.206477732793523</c:v>
                </c:pt>
                <c:pt idx="1">
                  <c:v>16.718106995884774</c:v>
                </c:pt>
                <c:pt idx="2">
                  <c:v>17.913593256059009</c:v>
                </c:pt>
                <c:pt idx="3">
                  <c:v>18.255578093306287</c:v>
                </c:pt>
                <c:pt idx="4">
                  <c:v>17.022357723577237</c:v>
                </c:pt>
                <c:pt idx="5">
                  <c:v>18.804347826086957</c:v>
                </c:pt>
                <c:pt idx="6">
                  <c:v>20.515695067264573</c:v>
                </c:pt>
                <c:pt idx="7">
                  <c:v>20.693512304250557</c:v>
                </c:pt>
                <c:pt idx="8">
                  <c:v>20.810514786418398</c:v>
                </c:pt>
                <c:pt idx="9">
                  <c:v>18.674136321195146</c:v>
                </c:pt>
                <c:pt idx="10">
                  <c:v>16.129032258064516</c:v>
                </c:pt>
                <c:pt idx="11">
                  <c:v>17.749699157641398</c:v>
                </c:pt>
                <c:pt idx="12">
                  <c:v>13.29653788258906</c:v>
                </c:pt>
                <c:pt idx="13">
                  <c:v>11.091393078970718</c:v>
                </c:pt>
                <c:pt idx="14">
                  <c:v>11.872146118721462</c:v>
                </c:pt>
                <c:pt idx="15">
                  <c:v>11.235955056179776</c:v>
                </c:pt>
                <c:pt idx="16">
                  <c:v>10.401459854014599</c:v>
                </c:pt>
                <c:pt idx="17">
                  <c:v>10.343618513323984</c:v>
                </c:pt>
                <c:pt idx="18">
                  <c:v>11.334076551467856</c:v>
                </c:pt>
                <c:pt idx="19">
                  <c:v>12.831299957930165</c:v>
                </c:pt>
                <c:pt idx="20">
                  <c:v>12.320675105485231</c:v>
                </c:pt>
                <c:pt idx="21">
                  <c:v>12.106537530266342</c:v>
                </c:pt>
                <c:pt idx="22">
                  <c:v>11.824990145841545</c:v>
                </c:pt>
                <c:pt idx="23">
                  <c:v>10.463878326996198</c:v>
                </c:pt>
                <c:pt idx="24">
                  <c:v>10.131332082551594</c:v>
                </c:pt>
                <c:pt idx="25">
                  <c:v>11.475409836065573</c:v>
                </c:pt>
                <c:pt idx="26">
                  <c:v>12.494614390348987</c:v>
                </c:pt>
                <c:pt idx="27">
                  <c:v>12.847965738758031</c:v>
                </c:pt>
                <c:pt idx="28">
                  <c:v>13.030685161832702</c:v>
                </c:pt>
                <c:pt idx="29">
                  <c:v>13.777777777777779</c:v>
                </c:pt>
                <c:pt idx="30">
                  <c:v>13.14142678347935</c:v>
                </c:pt>
                <c:pt idx="31">
                  <c:v>13.828867761452031</c:v>
                </c:pt>
                <c:pt idx="32">
                  <c:v>13.757523645743765</c:v>
                </c:pt>
                <c:pt idx="33">
                  <c:v>13.965298349555649</c:v>
                </c:pt>
                <c:pt idx="34">
                  <c:v>13.586956521739131</c:v>
                </c:pt>
                <c:pt idx="35">
                  <c:v>12.910798122065728</c:v>
                </c:pt>
                <c:pt idx="36">
                  <c:v>11.118832522585128</c:v>
                </c:pt>
                <c:pt idx="37">
                  <c:v>10.490589324282629</c:v>
                </c:pt>
                <c:pt idx="38">
                  <c:v>9.5541401273885338</c:v>
                </c:pt>
                <c:pt idx="39">
                  <c:v>9.3074185600875996</c:v>
                </c:pt>
                <c:pt idx="40">
                  <c:v>7.7380952380952381</c:v>
                </c:pt>
                <c:pt idx="41">
                  <c:v>9.1506335053965291</c:v>
                </c:pt>
                <c:pt idx="42">
                  <c:v>8.8826554464703147</c:v>
                </c:pt>
                <c:pt idx="43">
                  <c:v>8.913043478260871</c:v>
                </c:pt>
                <c:pt idx="44">
                  <c:v>9.0384615384615383</c:v>
                </c:pt>
                <c:pt idx="45">
                  <c:v>9.0721649484536098</c:v>
                </c:pt>
                <c:pt idx="46">
                  <c:v>9.1362126245847186</c:v>
                </c:pt>
                <c:pt idx="47">
                  <c:v>7.8653740625571613</c:v>
                </c:pt>
                <c:pt idx="48">
                  <c:v>8.6548864046159384</c:v>
                </c:pt>
                <c:pt idx="49">
                  <c:v>10.942136498516319</c:v>
                </c:pt>
                <c:pt idx="50">
                  <c:v>11.172193651356624</c:v>
                </c:pt>
                <c:pt idx="51">
                  <c:v>10.431154381084841</c:v>
                </c:pt>
                <c:pt idx="52">
                  <c:v>9.6378050676200839</c:v>
                </c:pt>
                <c:pt idx="53">
                  <c:v>8.5984522785898534</c:v>
                </c:pt>
                <c:pt idx="54">
                  <c:v>9.5057034220532319</c:v>
                </c:pt>
                <c:pt idx="55">
                  <c:v>9.3023255813953494</c:v>
                </c:pt>
                <c:pt idx="56">
                  <c:v>9.1832475302629746</c:v>
                </c:pt>
                <c:pt idx="57">
                  <c:v>8.4593693924634721</c:v>
                </c:pt>
                <c:pt idx="58">
                  <c:v>8.5989451960559506</c:v>
                </c:pt>
                <c:pt idx="59">
                  <c:v>8.9569829110194465</c:v>
                </c:pt>
                <c:pt idx="60">
                  <c:v>9.9162626707800783</c:v>
                </c:pt>
                <c:pt idx="61">
                  <c:v>9.5646410083277065</c:v>
                </c:pt>
                <c:pt idx="62">
                  <c:v>10.76015272474835</c:v>
                </c:pt>
                <c:pt idx="63">
                  <c:v>11.301451344277895</c:v>
                </c:pt>
                <c:pt idx="64">
                  <c:v>10.47250966213689</c:v>
                </c:pt>
                <c:pt idx="65">
                  <c:v>10.563380281690142</c:v>
                </c:pt>
                <c:pt idx="66">
                  <c:v>10.347057555507652</c:v>
                </c:pt>
                <c:pt idx="67">
                  <c:v>9.5238095238095237</c:v>
                </c:pt>
                <c:pt idx="68">
                  <c:v>8.3584085590103641</c:v>
                </c:pt>
                <c:pt idx="69">
                  <c:v>6.9401068776459152</c:v>
                </c:pt>
                <c:pt idx="70">
                  <c:v>7.2421597154865829</c:v>
                </c:pt>
                <c:pt idx="71">
                  <c:v>7.9418412853564666</c:v>
                </c:pt>
                <c:pt idx="72">
                  <c:v>8.58909757214842</c:v>
                </c:pt>
                <c:pt idx="73">
                  <c:v>8.6771538935229255</c:v>
                </c:pt>
                <c:pt idx="74">
                  <c:v>9.2696629213483135</c:v>
                </c:pt>
                <c:pt idx="75">
                  <c:v>8.9752795158477792</c:v>
                </c:pt>
                <c:pt idx="76">
                  <c:v>8.6120281326252339</c:v>
                </c:pt>
                <c:pt idx="77">
                  <c:v>9.5969289827255277</c:v>
                </c:pt>
                <c:pt idx="78">
                  <c:v>10.295508932049641</c:v>
                </c:pt>
                <c:pt idx="79">
                  <c:v>9.5026064291920065</c:v>
                </c:pt>
                <c:pt idx="80">
                  <c:v>8.9757398574139611</c:v>
                </c:pt>
                <c:pt idx="81">
                  <c:v>9.2013249907986765</c:v>
                </c:pt>
                <c:pt idx="82">
                  <c:v>9.2227927613540057</c:v>
                </c:pt>
                <c:pt idx="83">
                  <c:v>9.703479712957531</c:v>
                </c:pt>
                <c:pt idx="84">
                  <c:v>9.2108017584257897</c:v>
                </c:pt>
                <c:pt idx="85">
                  <c:v>9.7893335421724483</c:v>
                </c:pt>
                <c:pt idx="86">
                  <c:v>8.8523512002630707</c:v>
                </c:pt>
                <c:pt idx="87">
                  <c:v>9.4873859366612994</c:v>
                </c:pt>
                <c:pt idx="88">
                  <c:v>9.0538647650579396</c:v>
                </c:pt>
                <c:pt idx="89">
                  <c:v>8.9892025497593337</c:v>
                </c:pt>
                <c:pt idx="90">
                  <c:v>9.9796185762119674</c:v>
                </c:pt>
                <c:pt idx="91">
                  <c:v>9.6788079470198678</c:v>
                </c:pt>
                <c:pt idx="92">
                  <c:v>8.5572464629651641</c:v>
                </c:pt>
                <c:pt idx="93">
                  <c:v>7.4877139925473895</c:v>
                </c:pt>
                <c:pt idx="94">
                  <c:v>6.9874869920556364</c:v>
                </c:pt>
                <c:pt idx="95">
                  <c:v>6.9351929782373443</c:v>
                </c:pt>
                <c:pt idx="96">
                  <c:v>7.4077200683789544</c:v>
                </c:pt>
                <c:pt idx="97">
                  <c:v>9.5169401534731826</c:v>
                </c:pt>
                <c:pt idx="98">
                  <c:v>10.19723865877712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E3-41B5-B6FF-2F7A3EA02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2596464"/>
        <c:axId val="1"/>
      </c:lineChart>
      <c:lineChart>
        <c:grouping val="standard"/>
        <c:varyColors val="0"/>
        <c:ser>
          <c:idx val="1"/>
          <c:order val="1"/>
          <c:tx>
            <c:strRef>
              <c:f>'TNNTO-NTOMZ'!$C$4</c:f>
              <c:strCache>
                <c:ptCount val="1"/>
                <c:pt idx="0">
                  <c:v>TN/Nv</c:v>
                </c:pt>
              </c:strCache>
            </c:strRef>
          </c:tx>
          <c:spPr>
            <a:ln w="762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'TNNTO-NTOMZ'!$A$5:$A$103</c:f>
              <c:numCache>
                <c:formatCode>mmm\-yy</c:formatCode>
                <c:ptCount val="99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  <c:pt idx="12">
                  <c:v>42370</c:v>
                </c:pt>
                <c:pt idx="13">
                  <c:v>42401</c:v>
                </c:pt>
                <c:pt idx="14">
                  <c:v>42430</c:v>
                </c:pt>
                <c:pt idx="15">
                  <c:v>42461</c:v>
                </c:pt>
                <c:pt idx="16">
                  <c:v>42491</c:v>
                </c:pt>
                <c:pt idx="17">
                  <c:v>42522</c:v>
                </c:pt>
                <c:pt idx="18">
                  <c:v>42552</c:v>
                </c:pt>
                <c:pt idx="19">
                  <c:v>42583</c:v>
                </c:pt>
                <c:pt idx="20">
                  <c:v>42614</c:v>
                </c:pt>
                <c:pt idx="21">
                  <c:v>42644</c:v>
                </c:pt>
                <c:pt idx="22">
                  <c:v>42675</c:v>
                </c:pt>
                <c:pt idx="23">
                  <c:v>42705</c:v>
                </c:pt>
                <c:pt idx="24">
                  <c:v>42736</c:v>
                </c:pt>
                <c:pt idx="25">
                  <c:v>42767</c:v>
                </c:pt>
                <c:pt idx="26">
                  <c:v>42795</c:v>
                </c:pt>
                <c:pt idx="27">
                  <c:v>42826</c:v>
                </c:pt>
                <c:pt idx="28">
                  <c:v>42856</c:v>
                </c:pt>
                <c:pt idx="29">
                  <c:v>42887</c:v>
                </c:pt>
                <c:pt idx="30">
                  <c:v>42917</c:v>
                </c:pt>
                <c:pt idx="31">
                  <c:v>42948</c:v>
                </c:pt>
                <c:pt idx="32">
                  <c:v>42979</c:v>
                </c:pt>
                <c:pt idx="33">
                  <c:v>43009</c:v>
                </c:pt>
                <c:pt idx="34">
                  <c:v>43040</c:v>
                </c:pt>
                <c:pt idx="35">
                  <c:v>43070</c:v>
                </c:pt>
                <c:pt idx="36">
                  <c:v>43101</c:v>
                </c:pt>
                <c:pt idx="37">
                  <c:v>43132</c:v>
                </c:pt>
                <c:pt idx="38">
                  <c:v>43160</c:v>
                </c:pt>
                <c:pt idx="39">
                  <c:v>43191</c:v>
                </c:pt>
                <c:pt idx="40">
                  <c:v>43221</c:v>
                </c:pt>
                <c:pt idx="41">
                  <c:v>43252</c:v>
                </c:pt>
                <c:pt idx="42">
                  <c:v>43282</c:v>
                </c:pt>
                <c:pt idx="43">
                  <c:v>43313</c:v>
                </c:pt>
                <c:pt idx="44">
                  <c:v>43344</c:v>
                </c:pt>
                <c:pt idx="45">
                  <c:v>43374</c:v>
                </c:pt>
                <c:pt idx="46">
                  <c:v>43405</c:v>
                </c:pt>
                <c:pt idx="47">
                  <c:v>43435</c:v>
                </c:pt>
                <c:pt idx="48">
                  <c:v>43466</c:v>
                </c:pt>
                <c:pt idx="49">
                  <c:v>43497</c:v>
                </c:pt>
                <c:pt idx="50">
                  <c:v>43525</c:v>
                </c:pt>
                <c:pt idx="51">
                  <c:v>43556</c:v>
                </c:pt>
                <c:pt idx="52">
                  <c:v>9</c:v>
                </c:pt>
                <c:pt idx="53">
                  <c:v>43617</c:v>
                </c:pt>
                <c:pt idx="54">
                  <c:v>43647</c:v>
                </c:pt>
                <c:pt idx="55">
                  <c:v>43678</c:v>
                </c:pt>
                <c:pt idx="56">
                  <c:v>43709</c:v>
                </c:pt>
                <c:pt idx="57">
                  <c:v>43739</c:v>
                </c:pt>
                <c:pt idx="58">
                  <c:v>43770</c:v>
                </c:pt>
                <c:pt idx="59">
                  <c:v>43800</c:v>
                </c:pt>
                <c:pt idx="60">
                  <c:v>43831</c:v>
                </c:pt>
                <c:pt idx="61">
                  <c:v>43862</c:v>
                </c:pt>
                <c:pt idx="62">
                  <c:v>43891</c:v>
                </c:pt>
                <c:pt idx="63">
                  <c:v>43922</c:v>
                </c:pt>
                <c:pt idx="64">
                  <c:v>7314</c:v>
                </c:pt>
                <c:pt idx="65">
                  <c:v>43983</c:v>
                </c:pt>
                <c:pt idx="66">
                  <c:v>44013</c:v>
                </c:pt>
                <c:pt idx="67">
                  <c:v>44044</c:v>
                </c:pt>
                <c:pt idx="68">
                  <c:v>47362</c:v>
                </c:pt>
                <c:pt idx="69">
                  <c:v>44105</c:v>
                </c:pt>
                <c:pt idx="70">
                  <c:v>44136</c:v>
                </c:pt>
                <c:pt idx="71">
                  <c:v>44166</c:v>
                </c:pt>
                <c:pt idx="72">
                  <c:v>44197</c:v>
                </c:pt>
                <c:pt idx="73">
                  <c:v>44228</c:v>
                </c:pt>
                <c:pt idx="74">
                  <c:v>44256</c:v>
                </c:pt>
                <c:pt idx="75">
                  <c:v>44287</c:v>
                </c:pt>
                <c:pt idx="76">
                  <c:v>7680</c:v>
                </c:pt>
                <c:pt idx="77">
                  <c:v>44348</c:v>
                </c:pt>
                <c:pt idx="78">
                  <c:v>44378</c:v>
                </c:pt>
                <c:pt idx="79">
                  <c:v>44409</c:v>
                </c:pt>
                <c:pt idx="80">
                  <c:v>44440</c:v>
                </c:pt>
                <c:pt idx="81">
                  <c:v>44470</c:v>
                </c:pt>
                <c:pt idx="82">
                  <c:v>44501</c:v>
                </c:pt>
                <c:pt idx="83">
                  <c:v>44531</c:v>
                </c:pt>
                <c:pt idx="84">
                  <c:v>44562</c:v>
                </c:pt>
                <c:pt idx="85">
                  <c:v>44593</c:v>
                </c:pt>
                <c:pt idx="86">
                  <c:v>44621</c:v>
                </c:pt>
                <c:pt idx="87">
                  <c:v>44652</c:v>
                </c:pt>
                <c:pt idx="88">
                  <c:v>44682</c:v>
                </c:pt>
                <c:pt idx="89">
                  <c:v>44713</c:v>
                </c:pt>
                <c:pt idx="90">
                  <c:v>44743</c:v>
                </c:pt>
                <c:pt idx="91">
                  <c:v>44774</c:v>
                </c:pt>
                <c:pt idx="92">
                  <c:v>44805</c:v>
                </c:pt>
                <c:pt idx="93">
                  <c:v>44835</c:v>
                </c:pt>
                <c:pt idx="94">
                  <c:v>44866</c:v>
                </c:pt>
                <c:pt idx="95">
                  <c:v>44896</c:v>
                </c:pt>
                <c:pt idx="96">
                  <c:v>44927</c:v>
                </c:pt>
                <c:pt idx="97">
                  <c:v>44958</c:v>
                </c:pt>
                <c:pt idx="98">
                  <c:v>44986</c:v>
                </c:pt>
              </c:numCache>
            </c:numRef>
          </c:cat>
          <c:val>
            <c:numRef>
              <c:f>'TNNTO-NTOMZ'!$C$5:$C$103</c:f>
              <c:numCache>
                <c:formatCode>_ * #,##0.00_ ;_ * \-#,##0.00_ ;_ * "-"??_ ;_ @_ </c:formatCode>
                <c:ptCount val="99"/>
                <c:pt idx="0">
                  <c:v>1.3529411764705883</c:v>
                </c:pt>
                <c:pt idx="1">
                  <c:v>1.4153846153846155</c:v>
                </c:pt>
                <c:pt idx="2">
                  <c:v>1.3823529411764706</c:v>
                </c:pt>
                <c:pt idx="3">
                  <c:v>1.2777777777777777</c:v>
                </c:pt>
                <c:pt idx="4">
                  <c:v>1.3134328358208955</c:v>
                </c:pt>
                <c:pt idx="5">
                  <c:v>1.3005780346820808</c:v>
                </c:pt>
                <c:pt idx="6">
                  <c:v>1.2841530054644807</c:v>
                </c:pt>
                <c:pt idx="7">
                  <c:v>1.3513513513513513</c:v>
                </c:pt>
                <c:pt idx="8">
                  <c:v>1.3421052631578947</c:v>
                </c:pt>
                <c:pt idx="9">
                  <c:v>1.35</c:v>
                </c:pt>
                <c:pt idx="10">
                  <c:v>1.4</c:v>
                </c:pt>
                <c:pt idx="11">
                  <c:v>1.1864406779661016</c:v>
                </c:pt>
                <c:pt idx="12">
                  <c:v>1.3018867924528301</c:v>
                </c:pt>
                <c:pt idx="13">
                  <c:v>1.32</c:v>
                </c:pt>
                <c:pt idx="14">
                  <c:v>1.2692307692307692</c:v>
                </c:pt>
                <c:pt idx="15">
                  <c:v>1.1785714285714286</c:v>
                </c:pt>
                <c:pt idx="16">
                  <c:v>1.1578947368421053</c:v>
                </c:pt>
                <c:pt idx="17">
                  <c:v>1.1355932203389831</c:v>
                </c:pt>
                <c:pt idx="18">
                  <c:v>1.1147540983606556</c:v>
                </c:pt>
                <c:pt idx="19">
                  <c:v>1.1475409836065573</c:v>
                </c:pt>
                <c:pt idx="20">
                  <c:v>1.2157534246575343</c:v>
                </c:pt>
                <c:pt idx="21">
                  <c:v>1.2666666666666666</c:v>
                </c:pt>
                <c:pt idx="22">
                  <c:v>1.2666666666666666</c:v>
                </c:pt>
                <c:pt idx="23">
                  <c:v>1.3263081395348837</c:v>
                </c:pt>
                <c:pt idx="24">
                  <c:v>1.3148148148148149</c:v>
                </c:pt>
                <c:pt idx="25">
                  <c:v>1.2142857142857142</c:v>
                </c:pt>
                <c:pt idx="26">
                  <c:v>1.2068965517241379</c:v>
                </c:pt>
                <c:pt idx="27">
                  <c:v>1.2</c:v>
                </c:pt>
                <c:pt idx="28">
                  <c:v>1.1774193548387097</c:v>
                </c:pt>
                <c:pt idx="29">
                  <c:v>1.1935483870967742</c:v>
                </c:pt>
                <c:pt idx="30">
                  <c:v>1.1746031746031746</c:v>
                </c:pt>
                <c:pt idx="31">
                  <c:v>1.21875</c:v>
                </c:pt>
                <c:pt idx="32">
                  <c:v>1.21875</c:v>
                </c:pt>
                <c:pt idx="33">
                  <c:v>1.2727272727272727</c:v>
                </c:pt>
                <c:pt idx="34">
                  <c:v>1.2923076923076924</c:v>
                </c:pt>
                <c:pt idx="35">
                  <c:v>1.3333333333333333</c:v>
                </c:pt>
                <c:pt idx="36">
                  <c:v>1.3125</c:v>
                </c:pt>
                <c:pt idx="37">
                  <c:v>1.2352941176470589</c:v>
                </c:pt>
                <c:pt idx="38">
                  <c:v>1.2727272727272727</c:v>
                </c:pt>
                <c:pt idx="39">
                  <c:v>1.1470588235294117</c:v>
                </c:pt>
                <c:pt idx="40">
                  <c:v>1.2307692307692308</c:v>
                </c:pt>
                <c:pt idx="41">
                  <c:v>1.1282051282051282</c:v>
                </c:pt>
                <c:pt idx="42">
                  <c:v>1.2105263157894737</c:v>
                </c:pt>
                <c:pt idx="43">
                  <c:v>1.0975609756097562</c:v>
                </c:pt>
                <c:pt idx="44">
                  <c:v>1.0638297872340425</c:v>
                </c:pt>
                <c:pt idx="45">
                  <c:v>1.2045454545454546</c:v>
                </c:pt>
                <c:pt idx="46">
                  <c:v>1.2045454545454546</c:v>
                </c:pt>
                <c:pt idx="47">
                  <c:v>1.1627906976744187</c:v>
                </c:pt>
                <c:pt idx="48">
                  <c:v>1.0833333333333333</c:v>
                </c:pt>
                <c:pt idx="49">
                  <c:v>1.0508474576271187</c:v>
                </c:pt>
                <c:pt idx="50">
                  <c:v>1.0317460317460319</c:v>
                </c:pt>
                <c:pt idx="51">
                  <c:v>1.0491666666666668</c:v>
                </c:pt>
                <c:pt idx="52">
                  <c:v>1.032258064516129</c:v>
                </c:pt>
                <c:pt idx="53">
                  <c:v>1.1666666666666667</c:v>
                </c:pt>
                <c:pt idx="54">
                  <c:v>1.1666666666666667</c:v>
                </c:pt>
                <c:pt idx="55">
                  <c:v>1.1612903225806452</c:v>
                </c:pt>
                <c:pt idx="56">
                  <c:v>1.1818181818181819</c:v>
                </c:pt>
                <c:pt idx="57">
                  <c:v>1.2121212121212122</c:v>
                </c:pt>
                <c:pt idx="58">
                  <c:v>1.1466666666666667</c:v>
                </c:pt>
                <c:pt idx="59">
                  <c:v>1.25</c:v>
                </c:pt>
                <c:pt idx="60">
                  <c:v>1.0555555555555556</c:v>
                </c:pt>
                <c:pt idx="61">
                  <c:v>1.0706965645935942</c:v>
                </c:pt>
                <c:pt idx="62">
                  <c:v>1.096774193548387</c:v>
                </c:pt>
                <c:pt idx="63">
                  <c:v>1.1052631578947369</c:v>
                </c:pt>
                <c:pt idx="64">
                  <c:v>1.1904761904761905</c:v>
                </c:pt>
                <c:pt idx="65">
                  <c:v>1.2777777777777777</c:v>
                </c:pt>
                <c:pt idx="66">
                  <c:v>1.3541666666666667</c:v>
                </c:pt>
                <c:pt idx="67">
                  <c:v>1.3877551020408163</c:v>
                </c:pt>
                <c:pt idx="68">
                  <c:v>1.45</c:v>
                </c:pt>
                <c:pt idx="69">
                  <c:v>1.4</c:v>
                </c:pt>
                <c:pt idx="70">
                  <c:v>1.3392857142857142</c:v>
                </c:pt>
                <c:pt idx="71">
                  <c:v>1.2307692307692308</c:v>
                </c:pt>
                <c:pt idx="72">
                  <c:v>1.3</c:v>
                </c:pt>
                <c:pt idx="73">
                  <c:v>1.2258064516129032</c:v>
                </c:pt>
                <c:pt idx="74">
                  <c:v>1.2727272727272727</c:v>
                </c:pt>
                <c:pt idx="75">
                  <c:v>1.2</c:v>
                </c:pt>
                <c:pt idx="76">
                  <c:v>1.1666666666666667</c:v>
                </c:pt>
                <c:pt idx="77">
                  <c:v>1.1666666666666667</c:v>
                </c:pt>
                <c:pt idx="78">
                  <c:v>1.1891891891891893</c:v>
                </c:pt>
                <c:pt idx="79">
                  <c:v>1.2571428571428571</c:v>
                </c:pt>
                <c:pt idx="80">
                  <c:v>1.3428571428571427</c:v>
                </c:pt>
                <c:pt idx="81">
                  <c:v>1.4</c:v>
                </c:pt>
                <c:pt idx="82">
                  <c:v>1.4594594594594594</c:v>
                </c:pt>
                <c:pt idx="83">
                  <c:v>1.3953488372093024</c:v>
                </c:pt>
                <c:pt idx="84">
                  <c:v>1.4545454545454546</c:v>
                </c:pt>
                <c:pt idx="85">
                  <c:v>1.28</c:v>
                </c:pt>
                <c:pt idx="86">
                  <c:v>1.3930163447251116</c:v>
                </c:pt>
                <c:pt idx="87">
                  <c:v>1.3649222065063649</c:v>
                </c:pt>
                <c:pt idx="88">
                  <c:v>1.3537271448663855</c:v>
                </c:pt>
                <c:pt idx="89">
                  <c:v>1.3712011577424024</c:v>
                </c:pt>
                <c:pt idx="90">
                  <c:v>1.4587892049598834</c:v>
                </c:pt>
                <c:pt idx="91">
                  <c:v>1.481354772494013</c:v>
                </c:pt>
                <c:pt idx="92">
                  <c:v>1.4692601597777006</c:v>
                </c:pt>
                <c:pt idx="93">
                  <c:v>1.41002524341868</c:v>
                </c:pt>
                <c:pt idx="94">
                  <c:v>1.4275335997094079</c:v>
                </c:pt>
                <c:pt idx="95">
                  <c:v>1.3314840499306519</c:v>
                </c:pt>
                <c:pt idx="96">
                  <c:v>1.1424501424501425</c:v>
                </c:pt>
                <c:pt idx="97">
                  <c:v>1.0652631578947369</c:v>
                </c:pt>
                <c:pt idx="98">
                  <c:v>0.94197292069632499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E3-41B5-B6FF-2F7A3EA02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dateAx>
        <c:axId val="912596464"/>
        <c:scaling>
          <c:orientation val="minMax"/>
          <c:max val="45017"/>
          <c:min val="42005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000"/>
            </a:pPr>
            <a:endParaRPr lang="es-AR"/>
          </a:p>
        </c:txPr>
        <c:crossAx val="1"/>
        <c:crosses val="autoZero"/>
        <c:auto val="1"/>
        <c:lblOffset val="100"/>
        <c:baseTimeUnit val="months"/>
        <c:majorUnit val="1"/>
        <c:majorTimeUnit val="months"/>
      </c:dateAx>
      <c:valAx>
        <c:axId val="1"/>
        <c:scaling>
          <c:orientation val="minMax"/>
          <c:max val="21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.0_ ;_ * \-#,##0.0_ ;_ * &quot;-&quot;??_ ;_ @_ 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912596464"/>
        <c:crosses val="autoZero"/>
        <c:crossBetween val="between"/>
        <c:majorUnit val="1"/>
      </c:valAx>
      <c:dateAx>
        <c:axId val="3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4"/>
        <c:crosses val="autoZero"/>
        <c:auto val="1"/>
        <c:lblOffset val="100"/>
        <c:baseTimeUnit val="months"/>
      </c:dateAx>
      <c:valAx>
        <c:axId val="4"/>
        <c:scaling>
          <c:orientation val="minMax"/>
          <c:max val="1.5"/>
          <c:min val="0.95000000000000007"/>
        </c:scaling>
        <c:delete val="0"/>
        <c:axPos val="r"/>
        <c:numFmt formatCode="_ * #,##0.00_ ;_ * \-#,##0.00_ ;_ * &quot;-&quot;??_ ;_ @_ " sourceLinked="1"/>
        <c:majorTickMark val="out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3"/>
        <c:crosses val="max"/>
        <c:crossBetween val="between"/>
        <c:majorUnit val="5.000000000000001E-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0049586193030223"/>
          <c:y val="0.92773950131233607"/>
          <c:w val="0.19903915996007743"/>
          <c:h val="5.7230694431268381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es-A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s-A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ESTACIONALIDAD COSTO REPOSICION (TN/NOVILLITO FAENA)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'TNNTO-NTOMZ'!$L$131</c:f>
              <c:strCache>
                <c:ptCount val="1"/>
                <c:pt idx="0">
                  <c:v>TM 8 AÑOS</c:v>
                </c:pt>
              </c:strCache>
            </c:strRef>
          </c:tx>
          <c:spPr>
            <a:ln w="76200" cap="rnd">
              <a:solidFill>
                <a:srgbClr val="00FFCC"/>
              </a:solidFill>
              <a:round/>
            </a:ln>
            <a:effectLst/>
          </c:spPr>
          <c:marker>
            <c:symbol val="none"/>
          </c:marker>
          <c:cat>
            <c:strRef>
              <c:f>'TNNTO-NTOMZ'!$K$132:$K$143</c:f>
              <c:strCache>
                <c:ptCount val="12"/>
                <c:pt idx="0">
                  <c:v>E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'TNNTO-NTOMZ'!$L$132:$L$143</c:f>
              <c:numCache>
                <c:formatCode>_ * #,##0.00_ ;_ * \-#,##0.00_ ;_ * "-"??_ ;_ @_ </c:formatCode>
                <c:ptCount val="12"/>
                <c:pt idx="0">
                  <c:v>1.327569574746545</c:v>
                </c:pt>
                <c:pt idx="1">
                  <c:v>1.2265393651438754</c:v>
                </c:pt>
                <c:pt idx="2">
                  <c:v>1.2406839222006818</c:v>
                </c:pt>
                <c:pt idx="3">
                  <c:v>1.1903450076182982</c:v>
                </c:pt>
                <c:pt idx="4">
                  <c:v>1.2028305280995391</c:v>
                </c:pt>
                <c:pt idx="5">
                  <c:v>1.2175296298970597</c:v>
                </c:pt>
                <c:pt idx="6">
                  <c:v>1.2441060402125239</c:v>
                </c:pt>
                <c:pt idx="7">
                  <c:v>1.2628432956032494</c:v>
                </c:pt>
                <c:pt idx="8">
                  <c:v>1.2855467449378122</c:v>
                </c:pt>
                <c:pt idx="9">
                  <c:v>1.3145107311849107</c:v>
                </c:pt>
                <c:pt idx="10">
                  <c:v>1.3170581567051327</c:v>
                </c:pt>
                <c:pt idx="11">
                  <c:v>1.2770593708022402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DA-4D14-9356-B90946E0015D}"/>
            </c:ext>
          </c:extLst>
        </c:ser>
        <c:ser>
          <c:idx val="1"/>
          <c:order val="1"/>
          <c:tx>
            <c:strRef>
              <c:f>'TNNTO-NTOMZ'!$M$131</c:f>
              <c:strCache>
                <c:ptCount val="1"/>
                <c:pt idx="0">
                  <c:v>2022</c:v>
                </c:pt>
              </c:strCache>
            </c:strRef>
          </c:tx>
          <c:spPr>
            <a:ln w="7620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'TNNTO-NTOMZ'!$K$132:$K$143</c:f>
              <c:strCache>
                <c:ptCount val="12"/>
                <c:pt idx="0">
                  <c:v>E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'TNNTO-NTOMZ'!$M$132:$M$143</c:f>
              <c:numCache>
                <c:formatCode>_ * #,##0.0_ ;_ * \-#,##0.0_ ;_ * "-"??_ ;_ @_ </c:formatCode>
                <c:ptCount val="12"/>
                <c:pt idx="0">
                  <c:v>1.4545454545454546</c:v>
                </c:pt>
                <c:pt idx="1">
                  <c:v>1.28</c:v>
                </c:pt>
                <c:pt idx="2">
                  <c:v>1.3930163447251116</c:v>
                </c:pt>
                <c:pt idx="3">
                  <c:v>1.3649222065063649</c:v>
                </c:pt>
                <c:pt idx="4">
                  <c:v>1.3537271448663855</c:v>
                </c:pt>
                <c:pt idx="5">
                  <c:v>1.3712011577424024</c:v>
                </c:pt>
                <c:pt idx="6">
                  <c:v>1.4587892049598834</c:v>
                </c:pt>
                <c:pt idx="7">
                  <c:v>1.481354772494013</c:v>
                </c:pt>
                <c:pt idx="8">
                  <c:v>1.4692601597777006</c:v>
                </c:pt>
                <c:pt idx="9">
                  <c:v>1.41002524341868</c:v>
                </c:pt>
                <c:pt idx="10">
                  <c:v>1.4275335997094079</c:v>
                </c:pt>
                <c:pt idx="11">
                  <c:v>1.3314840499306519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DA-4D14-9356-B90946E0015D}"/>
            </c:ext>
          </c:extLst>
        </c:ser>
        <c:ser>
          <c:idx val="2"/>
          <c:order val="2"/>
          <c:tx>
            <c:strRef>
              <c:f>'TNNTO-NTOMZ'!$N$131</c:f>
              <c:strCache>
                <c:ptCount val="1"/>
                <c:pt idx="0">
                  <c:v>2023</c:v>
                </c:pt>
              </c:strCache>
            </c:strRef>
          </c:tx>
          <c:spPr>
            <a:ln w="762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'TNNTO-NTOMZ'!$K$132:$K$143</c:f>
              <c:strCache>
                <c:ptCount val="12"/>
                <c:pt idx="0">
                  <c:v>E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'TNNTO-NTOMZ'!$N$132:$N$143</c:f>
              <c:numCache>
                <c:formatCode>_ * #,##0.00_ ;_ * \-#,##0.00_ ;_ * "-"??_ ;_ @_ </c:formatCode>
                <c:ptCount val="12"/>
                <c:pt idx="0">
                  <c:v>1.1424501424501425</c:v>
                </c:pt>
                <c:pt idx="1">
                  <c:v>1.0652631578947369</c:v>
                </c:pt>
                <c:pt idx="2">
                  <c:v>0.94197292069632499</c:v>
                </c:pt>
                <c:pt idx="3" formatCode="_ * #,##0.0_ ;_ * \-#,##0.0_ ;_ * &quot;-&quot;??_ ;_ @_ 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DA-4D14-9356-B90946E00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0167856"/>
        <c:axId val="919962384"/>
      </c:lineChart>
      <c:catAx>
        <c:axId val="135016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919962384"/>
        <c:crosses val="autoZero"/>
        <c:auto val="1"/>
        <c:lblAlgn val="ctr"/>
        <c:lblOffset val="100"/>
        <c:noMultiLvlLbl val="0"/>
      </c:catAx>
      <c:valAx>
        <c:axId val="919962384"/>
        <c:scaling>
          <c:orientation val="minMax"/>
          <c:max val="1.5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.00_ ;_ * \-#,##0.0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5016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2000"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EVOLUCION EXISTENCIAS GANADO EN FEED LOT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'INGR-EGRE'!$A$31</c:f>
              <c:strCache>
                <c:ptCount val="1"/>
                <c:pt idx="0">
                  <c:v>2023</c:v>
                </c:pt>
              </c:strCache>
            </c:strRef>
          </c:tx>
          <c:spPr>
            <a:ln w="57150" cap="rnd">
              <a:solidFill>
                <a:srgbClr val="00FF99"/>
              </a:solidFill>
              <a:round/>
            </a:ln>
            <a:effectLst/>
          </c:spPr>
          <c:marker>
            <c:symbol val="none"/>
          </c:marker>
          <c:cat>
            <c:strRef>
              <c:f>'INGR-EGRE'!$B$30:$M$30</c:f>
              <c:strCache>
                <c:ptCount val="12"/>
                <c:pt idx="0">
                  <c:v>E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'INGR-EGRE'!$B$31:$M$31</c:f>
              <c:numCache>
                <c:formatCode>_-* #,##0_-;\-* #,##0_-;_-* "-"??_-;_-@_-</c:formatCode>
                <c:ptCount val="12"/>
                <c:pt idx="0">
                  <c:v>1554726</c:v>
                </c:pt>
                <c:pt idx="1">
                  <c:v>1635234</c:v>
                </c:pt>
                <c:pt idx="2">
                  <c:v>1804966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D2-4201-B2E0-7F959FE1EB5B}"/>
            </c:ext>
          </c:extLst>
        </c:ser>
        <c:ser>
          <c:idx val="1"/>
          <c:order val="1"/>
          <c:tx>
            <c:strRef>
              <c:f>'INGR-EGRE'!$A$32</c:f>
              <c:strCache>
                <c:ptCount val="1"/>
                <c:pt idx="0">
                  <c:v>2023</c:v>
                </c:pt>
              </c:strCache>
            </c:strRef>
          </c:tx>
          <c:spPr>
            <a:ln w="57150" cap="rnd">
              <a:solidFill>
                <a:srgbClr val="00FF99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'INGR-EGRE'!$B$30:$M$30</c:f>
              <c:strCache>
                <c:ptCount val="12"/>
                <c:pt idx="0">
                  <c:v>E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'INGR-EGRE'!$B$32:$M$32</c:f>
              <c:numCache>
                <c:formatCode>General</c:formatCode>
                <c:ptCount val="12"/>
                <c:pt idx="2" formatCode="_-* #,##0_-;\-* #,##0_-;_-* &quot;-&quot;??_-;_-@_-">
                  <c:v>1804966</c:v>
                </c:pt>
                <c:pt idx="3" formatCode="_-* #,##0_-;\-* #,##0_-;_-* &quot;-&quot;??_-;_-@_-">
                  <c:v>1973539.7896383118</c:v>
                </c:pt>
                <c:pt idx="4" formatCode="_-* #,##0_-;\-* #,##0_-;_-* &quot;-&quot;??_-;_-@_-">
                  <c:v>2081650.0758077446</c:v>
                </c:pt>
                <c:pt idx="5" formatCode="_-* #,##0_-;\-* #,##0_-;_-* &quot;-&quot;??_-;_-@_-">
                  <c:v>2152488.199901605</c:v>
                </c:pt>
                <c:pt idx="6" formatCode="_-* #,##0_-;\-* #,##0_-;_-* &quot;-&quot;??_-;_-@_-">
                  <c:v>2150844.8700134801</c:v>
                </c:pt>
                <c:pt idx="7" formatCode="_-* #,##0_-;\-* #,##0_-;_-* &quot;-&quot;??_-;_-@_-">
                  <c:v>2074356.2584405192</c:v>
                </c:pt>
                <c:pt idx="8" formatCode="_-* #,##0_-;\-* #,##0_-;_-* &quot;-&quot;??_-;_-@_-">
                  <c:v>1950000</c:v>
                </c:pt>
                <c:pt idx="9" formatCode="_-* #,##0_-;\-* #,##0_-;_-* &quot;-&quot;??_-;_-@_-">
                  <c:v>1850000</c:v>
                </c:pt>
                <c:pt idx="10" formatCode="_-* #,##0_-;\-* #,##0_-;_-* &quot;-&quot;??_-;_-@_-">
                  <c:v>1650000</c:v>
                </c:pt>
                <c:pt idx="11" formatCode="_-* #,##0_-;\-* #,##0_-;_-* &quot;-&quot;??_-;_-@_-">
                  <c:v>1600000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D2-4201-B2E0-7F959FE1EB5B}"/>
            </c:ext>
          </c:extLst>
        </c:ser>
        <c:ser>
          <c:idx val="2"/>
          <c:order val="2"/>
          <c:tx>
            <c:strRef>
              <c:f>'INGR-EGRE'!$A$33</c:f>
              <c:strCache>
                <c:ptCount val="1"/>
                <c:pt idx="0">
                  <c:v>2022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'INGR-EGRE'!$B$30:$M$30</c:f>
              <c:strCache>
                <c:ptCount val="12"/>
                <c:pt idx="0">
                  <c:v>E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'INGR-EGRE'!$B$33:$M$33</c:f>
              <c:numCache>
                <c:formatCode>_-* #,##0_-;\-* #,##0_-;_-* "-"??_-;_-@_-</c:formatCode>
                <c:ptCount val="12"/>
                <c:pt idx="0">
                  <c:v>1459624</c:v>
                </c:pt>
                <c:pt idx="1">
                  <c:v>1528712</c:v>
                </c:pt>
                <c:pt idx="2">
                  <c:v>1564700</c:v>
                </c:pt>
                <c:pt idx="3">
                  <c:v>1711015</c:v>
                </c:pt>
                <c:pt idx="4">
                  <c:v>1855479</c:v>
                </c:pt>
                <c:pt idx="5">
                  <c:v>1935144</c:v>
                </c:pt>
                <c:pt idx="6">
                  <c:v>1869891</c:v>
                </c:pt>
                <c:pt idx="7">
                  <c:v>1785100</c:v>
                </c:pt>
                <c:pt idx="8">
                  <c:v>1799468</c:v>
                </c:pt>
                <c:pt idx="9">
                  <c:v>1678325</c:v>
                </c:pt>
                <c:pt idx="10">
                  <c:v>1610883</c:v>
                </c:pt>
                <c:pt idx="11">
                  <c:v>1595267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D2-4201-B2E0-7F959FE1EB5B}"/>
            </c:ext>
          </c:extLst>
        </c:ser>
        <c:ser>
          <c:idx val="3"/>
          <c:order val="3"/>
          <c:tx>
            <c:strRef>
              <c:f>'INGR-EGRE'!$A$34</c:f>
              <c:strCache>
                <c:ptCount val="1"/>
                <c:pt idx="0">
                  <c:v>2021</c:v>
                </c:pt>
              </c:strCache>
            </c:strRef>
          </c:tx>
          <c:spPr>
            <a:ln w="571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'INGR-EGRE'!$B$30:$M$30</c:f>
              <c:strCache>
                <c:ptCount val="12"/>
                <c:pt idx="0">
                  <c:v>E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'INGR-EGRE'!$B$34:$M$34</c:f>
              <c:numCache>
                <c:formatCode>_-* #,##0_-;\-* #,##0_-;_-* "-"??_-;_-@_-</c:formatCode>
                <c:ptCount val="12"/>
                <c:pt idx="0">
                  <c:v>1440389</c:v>
                </c:pt>
                <c:pt idx="1">
                  <c:v>1451241</c:v>
                </c:pt>
                <c:pt idx="2">
                  <c:v>1544294</c:v>
                </c:pt>
                <c:pt idx="3">
                  <c:v>1698076</c:v>
                </c:pt>
                <c:pt idx="4">
                  <c:v>1670254</c:v>
                </c:pt>
                <c:pt idx="5">
                  <c:v>1738398</c:v>
                </c:pt>
                <c:pt idx="6">
                  <c:v>1789390</c:v>
                </c:pt>
                <c:pt idx="7">
                  <c:v>1735146</c:v>
                </c:pt>
                <c:pt idx="8">
                  <c:v>1662378</c:v>
                </c:pt>
                <c:pt idx="9">
                  <c:v>1578725</c:v>
                </c:pt>
                <c:pt idx="10">
                  <c:v>1519374</c:v>
                </c:pt>
                <c:pt idx="11">
                  <c:v>1503494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D2-4201-B2E0-7F959FE1EB5B}"/>
            </c:ext>
          </c:extLst>
        </c:ser>
        <c:ser>
          <c:idx val="4"/>
          <c:order val="4"/>
          <c:tx>
            <c:strRef>
              <c:f>'INGR-EGRE'!$A$35</c:f>
              <c:strCache>
                <c:ptCount val="1"/>
                <c:pt idx="0">
                  <c:v>2020</c:v>
                </c:pt>
              </c:strCache>
            </c:strRef>
          </c:tx>
          <c:spPr>
            <a:ln w="571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'INGR-EGRE'!$B$30:$M$30</c:f>
              <c:strCache>
                <c:ptCount val="12"/>
                <c:pt idx="0">
                  <c:v>E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</c:strCache>
            </c:strRef>
          </c:cat>
          <c:val>
            <c:numRef>
              <c:f>'INGR-EGRE'!$B$35:$M$35</c:f>
              <c:numCache>
                <c:formatCode>_-* #,##0_-;\-* #,##0_-;_-* "-"??_-;_-@_-</c:formatCode>
                <c:ptCount val="12"/>
                <c:pt idx="0">
                  <c:v>1490000</c:v>
                </c:pt>
                <c:pt idx="1">
                  <c:v>1490483</c:v>
                </c:pt>
                <c:pt idx="2">
                  <c:v>1503015</c:v>
                </c:pt>
                <c:pt idx="3">
                  <c:v>1633654</c:v>
                </c:pt>
                <c:pt idx="4">
                  <c:v>1793253</c:v>
                </c:pt>
                <c:pt idx="5">
                  <c:v>1826448</c:v>
                </c:pt>
                <c:pt idx="6">
                  <c:v>1836510</c:v>
                </c:pt>
                <c:pt idx="7">
                  <c:v>1780103</c:v>
                </c:pt>
                <c:pt idx="8">
                  <c:v>1743080</c:v>
                </c:pt>
                <c:pt idx="9">
                  <c:v>1615448</c:v>
                </c:pt>
                <c:pt idx="10">
                  <c:v>1487823</c:v>
                </c:pt>
                <c:pt idx="11">
                  <c:v>1455008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D2-4201-B2E0-7F959FE1E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3004335"/>
        <c:axId val="1013007695"/>
      </c:lineChart>
      <c:catAx>
        <c:axId val="1013004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013007695"/>
        <c:crosses val="autoZero"/>
        <c:auto val="1"/>
        <c:lblAlgn val="ctr"/>
        <c:lblOffset val="100"/>
        <c:noMultiLvlLbl val="0"/>
      </c:catAx>
      <c:valAx>
        <c:axId val="1013007695"/>
        <c:scaling>
          <c:orientation val="minMax"/>
          <c:min val="14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013004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chemeClr val="tx1"/>
      </a:solidFill>
    </a:ln>
    <a:effectLst/>
  </c:spPr>
  <c:txPr>
    <a:bodyPr/>
    <a:lstStyle/>
    <a:p>
      <a:pPr>
        <a:defRPr sz="2000"/>
      </a:pPr>
      <a:endParaRPr lang="es-A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EVOLUCION</a:t>
            </a:r>
            <a:r>
              <a:rPr lang="es-AR" baseline="0" dirty="0"/>
              <a:t> </a:t>
            </a:r>
            <a:r>
              <a:rPr lang="es-AR" dirty="0"/>
              <a:t> EXPORTADORES CARNE BOVINA</a:t>
            </a:r>
          </a:p>
          <a:p>
            <a:pPr>
              <a:defRPr/>
            </a:pPr>
            <a:r>
              <a:rPr lang="es-AR" sz="2000" dirty="0"/>
              <a:t>en % sobre participación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'OECD-FAO Agricultural Outlook 2'!$B$146</c:f>
              <c:strCache>
                <c:ptCount val="1"/>
                <c:pt idx="0">
                  <c:v>MERCOSUR</c:v>
                </c:pt>
              </c:strCache>
            </c:strRef>
          </c:tx>
          <c:spPr>
            <a:solidFill>
              <a:srgbClr val="24FC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'OECD-FAO Agricultural Outlook 2'!$C$145:$E$145</c:f>
              <c:numCache>
                <c:formatCode>_-* #,##0_-;\-* #,##0_-;_-* "-"??_-;_-@_-</c:formatCode>
                <c:ptCount val="3"/>
                <c:pt idx="0">
                  <c:v>2002</c:v>
                </c:pt>
                <c:pt idx="1">
                  <c:v>2012</c:v>
                </c:pt>
                <c:pt idx="2">
                  <c:v>2022</c:v>
                </c:pt>
              </c:numCache>
            </c:numRef>
          </c:cat>
          <c:val>
            <c:numRef>
              <c:f>'OECD-FAO Agricultural Outlook 2'!$C$146:$E$146</c:f>
              <c:numCache>
                <c:formatCode>0.0%</c:formatCode>
                <c:ptCount val="3"/>
                <c:pt idx="0">
                  <c:v>0.17085781862132202</c:v>
                </c:pt>
                <c:pt idx="1">
                  <c:v>0.2113102068920292</c:v>
                </c:pt>
                <c:pt idx="2">
                  <c:v>0.35315761808215063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C3-48EF-A2AF-0D24496AE589}"/>
            </c:ext>
          </c:extLst>
        </c:ser>
        <c:ser>
          <c:idx val="1"/>
          <c:order val="1"/>
          <c:tx>
            <c:strRef>
              <c:f>'OECD-FAO Agricultural Outlook 2'!$B$147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'OECD-FAO Agricultural Outlook 2'!$C$145:$E$145</c:f>
              <c:numCache>
                <c:formatCode>_-* #,##0_-;\-* #,##0_-;_-* "-"??_-;_-@_-</c:formatCode>
                <c:ptCount val="3"/>
                <c:pt idx="0">
                  <c:v>2002</c:v>
                </c:pt>
                <c:pt idx="1">
                  <c:v>2012</c:v>
                </c:pt>
                <c:pt idx="2">
                  <c:v>2022</c:v>
                </c:pt>
              </c:numCache>
            </c:numRef>
          </c:cat>
          <c:val>
            <c:numRef>
              <c:f>'OECD-FAO Agricultural Outlook 2'!$C$147:$E$147</c:f>
              <c:numCache>
                <c:formatCode>0.0%</c:formatCode>
                <c:ptCount val="3"/>
                <c:pt idx="0">
                  <c:v>0.3247087813620072</c:v>
                </c:pt>
                <c:pt idx="1">
                  <c:v>0.22305239516049707</c:v>
                </c:pt>
                <c:pt idx="2">
                  <c:v>0.19426297214087257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C3-48EF-A2AF-0D24496AE589}"/>
            </c:ext>
          </c:extLst>
        </c:ser>
        <c:ser>
          <c:idx val="2"/>
          <c:order val="2"/>
          <c:tx>
            <c:strRef>
              <c:f>'OECD-FAO Agricultural Outlook 2'!$B$148</c:f>
              <c:strCache>
                <c:ptCount val="1"/>
                <c:pt idx="0">
                  <c:v>OCEANIA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'OECD-FAO Agricultural Outlook 2'!$C$145:$E$145</c:f>
              <c:numCache>
                <c:formatCode>_-* #,##0_-;\-* #,##0_-;_-* "-"??_-;_-@_-</c:formatCode>
                <c:ptCount val="3"/>
                <c:pt idx="0">
                  <c:v>2002</c:v>
                </c:pt>
                <c:pt idx="1">
                  <c:v>2012</c:v>
                </c:pt>
                <c:pt idx="2">
                  <c:v>2022</c:v>
                </c:pt>
              </c:numCache>
            </c:numRef>
          </c:cat>
          <c:val>
            <c:numRef>
              <c:f>'OECD-FAO Agricultural Outlook 2'!$C$148:$E$148</c:f>
              <c:numCache>
                <c:formatCode>0.0%</c:formatCode>
                <c:ptCount val="3"/>
                <c:pt idx="0">
                  <c:v>0.28031487038426273</c:v>
                </c:pt>
                <c:pt idx="1">
                  <c:v>0.21573453227974687</c:v>
                </c:pt>
                <c:pt idx="2">
                  <c:v>0.14320042051513104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C3-48EF-A2AF-0D24496AE589}"/>
            </c:ext>
          </c:extLst>
        </c:ser>
        <c:ser>
          <c:idx val="3"/>
          <c:order val="3"/>
          <c:tx>
            <c:strRef>
              <c:f>'OECD-FAO Agricultural Outlook 2'!$B$149</c:f>
              <c:strCache>
                <c:ptCount val="1"/>
                <c:pt idx="0">
                  <c:v>UE+UK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'OECD-FAO Agricultural Outlook 2'!$C$145:$E$145</c:f>
              <c:numCache>
                <c:formatCode>_-* #,##0_-;\-* #,##0_-;_-* "-"??_-;_-@_-</c:formatCode>
                <c:ptCount val="3"/>
                <c:pt idx="0">
                  <c:v>2002</c:v>
                </c:pt>
                <c:pt idx="1">
                  <c:v>2012</c:v>
                </c:pt>
                <c:pt idx="2">
                  <c:v>2022</c:v>
                </c:pt>
              </c:numCache>
            </c:numRef>
          </c:cat>
          <c:val>
            <c:numRef>
              <c:f>'OECD-FAO Agricultural Outlook 2'!$C$149:$E$149</c:f>
              <c:numCache>
                <c:formatCode>0.0%</c:formatCode>
                <c:ptCount val="3"/>
                <c:pt idx="0">
                  <c:v>0.10662561473701758</c:v>
                </c:pt>
                <c:pt idx="1">
                  <c:v>7.992475163120101E-2</c:v>
                </c:pt>
                <c:pt idx="2">
                  <c:v>6.3452729593752352E-2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C3-48EF-A2AF-0D24496AE589}"/>
            </c:ext>
          </c:extLst>
        </c:ser>
        <c:ser>
          <c:idx val="4"/>
          <c:order val="4"/>
          <c:tx>
            <c:strRef>
              <c:f>'OECD-FAO Agricultural Outlook 2'!$B$150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'OECD-FAO Agricultural Outlook 2'!$C$145:$E$145</c:f>
              <c:numCache>
                <c:formatCode>_-* #,##0_-;\-* #,##0_-;_-* "-"??_-;_-@_-</c:formatCode>
                <c:ptCount val="3"/>
                <c:pt idx="0">
                  <c:v>2002</c:v>
                </c:pt>
                <c:pt idx="1">
                  <c:v>2012</c:v>
                </c:pt>
                <c:pt idx="2">
                  <c:v>2022</c:v>
                </c:pt>
              </c:numCache>
            </c:numRef>
          </c:cat>
          <c:val>
            <c:numRef>
              <c:f>'OECD-FAO Agricultural Outlook 2'!$C$150:$E$150</c:f>
              <c:numCache>
                <c:formatCode>0.0%</c:formatCode>
                <c:ptCount val="3"/>
                <c:pt idx="0">
                  <c:v>4.9641316579144786E-2</c:v>
                </c:pt>
                <c:pt idx="1">
                  <c:v>0.13804038657005147</c:v>
                </c:pt>
                <c:pt idx="2">
                  <c:v>0.11076068183524818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C3-48EF-A2AF-0D24496AE589}"/>
            </c:ext>
          </c:extLst>
        </c:ser>
        <c:ser>
          <c:idx val="5"/>
          <c:order val="5"/>
          <c:tx>
            <c:strRef>
              <c:f>'OECD-FAO Agricultural Outlook 2'!$B$151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948938611589212E-3"/>
                  <c:y val="-8.29445443879039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C3-48EF-A2AF-0D24496AE5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'OECD-FAO Agricultural Outlook 2'!$C$145:$E$145</c:f>
              <c:numCache>
                <c:formatCode>_-* #,##0_-;\-* #,##0_-;_-* "-"??_-;_-@_-</c:formatCode>
                <c:ptCount val="3"/>
                <c:pt idx="0">
                  <c:v>2002</c:v>
                </c:pt>
                <c:pt idx="1">
                  <c:v>2012</c:v>
                </c:pt>
                <c:pt idx="2">
                  <c:v>2022</c:v>
                </c:pt>
              </c:numCache>
            </c:numRef>
          </c:cat>
          <c:val>
            <c:numRef>
              <c:f>'OECD-FAO Agricultural Outlook 2'!$C$151:$E$151</c:f>
              <c:numCache>
                <c:formatCode>0.0%</c:formatCode>
                <c:ptCount val="3"/>
                <c:pt idx="0">
                  <c:v>6.785159831624564E-2</c:v>
                </c:pt>
                <c:pt idx="1">
                  <c:v>0.13193772746647431</c:v>
                </c:pt>
                <c:pt idx="2">
                  <c:v>0.13516557783284525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BC3-48EF-A2AF-0D24496AE5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412511"/>
        <c:axId val="55412927"/>
      </c:barChart>
      <c:catAx>
        <c:axId val="55412511"/>
        <c:scaling>
          <c:orientation val="minMax"/>
        </c:scaling>
        <c:delete val="0"/>
        <c:axPos val="b"/>
        <c:numFmt formatCode="_-* #,##0_-;\-* #,##0_-;_-* &quot;-&quot;??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5412927"/>
        <c:crosses val="autoZero"/>
        <c:auto val="1"/>
        <c:lblAlgn val="ctr"/>
        <c:lblOffset val="100"/>
        <c:noMultiLvlLbl val="0"/>
      </c:catAx>
      <c:valAx>
        <c:axId val="5541292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55412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 sz="2400" b="1"/>
      </a:pPr>
      <a:endParaRPr lang="es-A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EVOLUCION IMPORTACIONES  GLOBAL </a:t>
            </a:r>
          </a:p>
          <a:p>
            <a:pPr>
              <a:defRPr/>
            </a:pPr>
            <a:r>
              <a:rPr lang="es-AR" dirty="0"/>
              <a:t>CARNE BOVINA en miles de Tn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3195436825656259"/>
          <c:y val="0.14152778356177903"/>
          <c:w val="0.59316466227135356"/>
          <c:h val="0.78572765904729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'OECD-FAO Agricultural Outlook 2'!$G$104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'OECD-FAO Agricultural Outlook 2'!$H$103:$J$103</c:f>
              <c:numCache>
                <c:formatCode>General</c:formatCode>
                <c:ptCount val="3"/>
                <c:pt idx="0">
                  <c:v>2002</c:v>
                </c:pt>
                <c:pt idx="1">
                  <c:v>2012</c:v>
                </c:pt>
                <c:pt idx="2">
                  <c:v>2022</c:v>
                </c:pt>
              </c:numCache>
            </c:numRef>
          </c:cat>
          <c:val>
            <c:numRef>
              <c:f>'OECD-FAO Agricultural Outlook 2'!$H$104:$J$104</c:f>
              <c:numCache>
                <c:formatCode>_-* #,##0_-;\-* #,##0_-;_-* "-"??_-;_-@_-</c:formatCode>
                <c:ptCount val="3"/>
                <c:pt idx="0">
                  <c:v>2142.5500000000002</c:v>
                </c:pt>
                <c:pt idx="1">
                  <c:v>3582.32</c:v>
                </c:pt>
                <c:pt idx="2">
                  <c:v>8167.06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8A-44DF-9C29-D6F348F313FE}"/>
            </c:ext>
          </c:extLst>
        </c:ser>
        <c:ser>
          <c:idx val="1"/>
          <c:order val="1"/>
          <c:tx>
            <c:strRef>
              <c:f>'OECD-FAO Agricultural Outlook 2'!$G$105</c:f>
              <c:strCache>
                <c:ptCount val="1"/>
                <c:pt idx="0">
                  <c:v>UE+RUSIA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'OECD-FAO Agricultural Outlook 2'!$H$103:$J$103</c:f>
              <c:numCache>
                <c:formatCode>General</c:formatCode>
                <c:ptCount val="3"/>
                <c:pt idx="0">
                  <c:v>2002</c:v>
                </c:pt>
                <c:pt idx="1">
                  <c:v>2012</c:v>
                </c:pt>
                <c:pt idx="2">
                  <c:v>2022</c:v>
                </c:pt>
              </c:numCache>
            </c:numRef>
          </c:cat>
          <c:val>
            <c:numRef>
              <c:f>'OECD-FAO Agricultural Outlook 2'!$H$105:$J$105</c:f>
              <c:numCache>
                <c:formatCode>_-* #,##0_-;\-* #,##0_-;_-* "-"??_-;_-@_-</c:formatCode>
                <c:ptCount val="3"/>
                <c:pt idx="0">
                  <c:v>1128.5899999999999</c:v>
                </c:pt>
                <c:pt idx="1">
                  <c:v>1770.14</c:v>
                </c:pt>
                <c:pt idx="2">
                  <c:v>1229.6699999999998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8A-44DF-9C29-D6F348F313FE}"/>
            </c:ext>
          </c:extLst>
        </c:ser>
        <c:ser>
          <c:idx val="2"/>
          <c:order val="2"/>
          <c:tx>
            <c:strRef>
              <c:f>'OECD-FAO Agricultural Outlook 2'!$G$106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'OECD-FAO Agricultural Outlook 2'!$H$103:$J$103</c:f>
              <c:numCache>
                <c:formatCode>General</c:formatCode>
                <c:ptCount val="3"/>
                <c:pt idx="0">
                  <c:v>2002</c:v>
                </c:pt>
                <c:pt idx="1">
                  <c:v>2012</c:v>
                </c:pt>
                <c:pt idx="2">
                  <c:v>2022</c:v>
                </c:pt>
              </c:numCache>
            </c:numRef>
          </c:cat>
          <c:val>
            <c:numRef>
              <c:f>'OECD-FAO Agricultural Outlook 2'!$H$106:$J$106</c:f>
              <c:numCache>
                <c:formatCode>_-* #,##0_-;\-* #,##0_-;_-* "-"??_-;_-@_-</c:formatCode>
                <c:ptCount val="3"/>
                <c:pt idx="0">
                  <c:v>2988.5699999999997</c:v>
                </c:pt>
                <c:pt idx="1">
                  <c:v>2019.98</c:v>
                </c:pt>
                <c:pt idx="2">
                  <c:v>2063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8A-44DF-9C29-D6F348F313FE}"/>
            </c:ext>
          </c:extLst>
        </c:ser>
        <c:ser>
          <c:idx val="3"/>
          <c:order val="3"/>
          <c:tx>
            <c:strRef>
              <c:f>'OECD-FAO Agricultural Outlook 2'!$G$107</c:f>
              <c:strCache>
                <c:ptCount val="1"/>
                <c:pt idx="0">
                  <c:v>AFRICA</c:v>
                </c:pt>
              </c:strCache>
            </c:strRef>
          </c:tx>
          <c:spPr>
            <a:solidFill>
              <a:srgbClr val="24FC43"/>
            </a:solidFill>
            <a:ln>
              <a:noFill/>
            </a:ln>
            <a:effectLst/>
          </c:spPr>
          <c:invertIfNegative val="0"/>
          <c:cat>
            <c:numRef>
              <c:f>'OECD-FAO Agricultural Outlook 2'!$H$103:$J$103</c:f>
              <c:numCache>
                <c:formatCode>General</c:formatCode>
                <c:ptCount val="3"/>
                <c:pt idx="0">
                  <c:v>2002</c:v>
                </c:pt>
                <c:pt idx="1">
                  <c:v>2012</c:v>
                </c:pt>
                <c:pt idx="2">
                  <c:v>2022</c:v>
                </c:pt>
              </c:numCache>
            </c:numRef>
          </c:cat>
          <c:val>
            <c:numRef>
              <c:f>'OECD-FAO Agricultural Outlook 2'!$H$107:$J$107</c:f>
              <c:numCache>
                <c:formatCode>_-* #,##0_-;\-* #,##0_-;_-* "-"??_-;_-@_-</c:formatCode>
                <c:ptCount val="3"/>
                <c:pt idx="0">
                  <c:v>483.47</c:v>
                </c:pt>
                <c:pt idx="1">
                  <c:v>765.8</c:v>
                </c:pt>
                <c:pt idx="2">
                  <c:v>893.77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8A-44DF-9C29-D6F348F313FE}"/>
            </c:ext>
          </c:extLst>
        </c:ser>
        <c:ser>
          <c:idx val="4"/>
          <c:order val="4"/>
          <c:tx>
            <c:strRef>
              <c:f>'OECD-FAO Agricultural Outlook 2'!$G$108</c:f>
              <c:strCache>
                <c:ptCount val="1"/>
                <c:pt idx="0">
                  <c:v>LA+C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'OECD-FAO Agricultural Outlook 2'!$H$103:$J$103</c:f>
              <c:numCache>
                <c:formatCode>General</c:formatCode>
                <c:ptCount val="3"/>
                <c:pt idx="0">
                  <c:v>2002</c:v>
                </c:pt>
                <c:pt idx="1">
                  <c:v>2012</c:v>
                </c:pt>
                <c:pt idx="2">
                  <c:v>2022</c:v>
                </c:pt>
              </c:numCache>
            </c:numRef>
          </c:cat>
          <c:val>
            <c:numRef>
              <c:f>'OECD-FAO Agricultural Outlook 2'!$H$108:$J$108</c:f>
              <c:numCache>
                <c:formatCode>_-* #,##0_-;\-* #,##0_-;_-* "-"??_-;_-@_-</c:formatCode>
                <c:ptCount val="3"/>
                <c:pt idx="0">
                  <c:v>247.25</c:v>
                </c:pt>
                <c:pt idx="1">
                  <c:v>719.29</c:v>
                </c:pt>
                <c:pt idx="2">
                  <c:v>839.45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8A-44DF-9C29-D6F348F313FE}"/>
            </c:ext>
          </c:extLst>
        </c:ser>
        <c:ser>
          <c:idx val="5"/>
          <c:order val="5"/>
          <c:tx>
            <c:strRef>
              <c:f>'OECD-FAO Agricultural Outlook 2'!$G$109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'OECD-FAO Agricultural Outlook 2'!$H$103:$J$103</c:f>
              <c:numCache>
                <c:formatCode>General</c:formatCode>
                <c:ptCount val="3"/>
                <c:pt idx="0">
                  <c:v>2002</c:v>
                </c:pt>
                <c:pt idx="1">
                  <c:v>2012</c:v>
                </c:pt>
                <c:pt idx="2">
                  <c:v>2022</c:v>
                </c:pt>
              </c:numCache>
            </c:numRef>
          </c:cat>
          <c:val>
            <c:numRef>
              <c:f>'OECD-FAO Agricultural Outlook 2'!$H$109:$J$109</c:f>
              <c:numCache>
                <c:formatCode>_-* #,##0_-;\-* #,##0_-;_-* "-"??_-;_-@_-</c:formatCode>
                <c:ptCount val="3"/>
                <c:pt idx="0">
                  <c:v>133.27999999999975</c:v>
                </c:pt>
                <c:pt idx="1">
                  <c:v>104.55999999999949</c:v>
                </c:pt>
                <c:pt idx="2">
                  <c:v>123.72999999999956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8A-44DF-9C29-D6F348F31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4897775"/>
        <c:axId val="1597999167"/>
      </c:barChart>
      <c:catAx>
        <c:axId val="199489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597999167"/>
        <c:crosses val="autoZero"/>
        <c:auto val="1"/>
        <c:lblAlgn val="ctr"/>
        <c:lblOffset val="100"/>
        <c:noMultiLvlLbl val="0"/>
      </c:catAx>
      <c:valAx>
        <c:axId val="1597999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994897775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4691941557796"/>
          <c:y val="0.13395472754321175"/>
          <c:w val="0.20007966044917597"/>
          <c:h val="0.36809041752945493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 cap="flat" cmpd="sng" algn="ctr">
      <a:solidFill>
        <a:schemeClr val="tx1"/>
      </a:solidFill>
      <a:round/>
    </a:ln>
    <a:effectLst/>
  </c:spPr>
  <c:txPr>
    <a:bodyPr/>
    <a:lstStyle/>
    <a:p>
      <a:pPr>
        <a:defRPr sz="1400" b="1"/>
      </a:pPr>
      <a:endParaRPr lang="es-A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0.53055</cdr:x>
      <cdr:y>0.26042</cdr:y>
    </cdr:from>
    <cdr:to>
      <cdr:x>0.53695</cdr:x>
      <cdr:y>0.84463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A588F02D-FBF8-A417-ADF0-597A062E5178}"/>
            </a:ext>
          </a:extLst>
        </cdr:cNvPr>
        <cdr:cNvCxnSpPr/>
      </cdr:nvCxnSpPr>
      <cdr:spPr>
        <a:xfrm xmlns:a="http://schemas.openxmlformats.org/drawingml/2006/main" flipH="1" flipV="1">
          <a:off x="6180366" y="1647048"/>
          <a:ext cx="74645" cy="369492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0.61385</cdr:x>
      <cdr:y>0.26632</cdr:y>
    </cdr:from>
    <cdr:to>
      <cdr:x>0.62586</cdr:x>
      <cdr:y>0.84168</cdr:y>
    </cdr:to>
    <cdr:cxnSp macro="">
      <cdr:nvCxnSpPr>
        <cdr:cNvPr id="5" name="Conector recto 4">
          <a:extLst xmlns:a="http://schemas.openxmlformats.org/drawingml/2006/main">
            <a:ext uri="{FF2B5EF4-FFF2-40B4-BE49-F238E27FC236}">
              <a16:creationId xmlns:a16="http://schemas.microsoft.com/office/drawing/2014/main" id="{6D5D85BC-D882-FFC2-72A2-0D54A61B83FF}"/>
            </a:ext>
          </a:extLst>
        </cdr:cNvPr>
        <cdr:cNvCxnSpPr/>
      </cdr:nvCxnSpPr>
      <cdr:spPr>
        <a:xfrm xmlns:a="http://schemas.openxmlformats.org/drawingml/2006/main" flipH="1" flipV="1">
          <a:off x="7150749" y="1684370"/>
          <a:ext cx="139959" cy="363893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0.68353</cdr:x>
      <cdr:y>0.19846</cdr:y>
    </cdr:from>
    <cdr:to>
      <cdr:x>0.69394</cdr:x>
      <cdr:y>0.83726</cdr:y>
    </cdr:to>
    <cdr:cxnSp macro="">
      <cdr:nvCxnSpPr>
        <cdr:cNvPr id="8" name="Conector recto 7">
          <a:extLst xmlns:a="http://schemas.openxmlformats.org/drawingml/2006/main">
            <a:ext uri="{FF2B5EF4-FFF2-40B4-BE49-F238E27FC236}">
              <a16:creationId xmlns:a16="http://schemas.microsoft.com/office/drawing/2014/main" id="{CF9573F4-9AD4-2ABC-79AE-B29826860E6C}"/>
            </a:ext>
          </a:extLst>
        </cdr:cNvPr>
        <cdr:cNvCxnSpPr/>
      </cdr:nvCxnSpPr>
      <cdr:spPr>
        <a:xfrm xmlns:a="http://schemas.openxmlformats.org/drawingml/2006/main" flipH="1" flipV="1">
          <a:off x="7962512" y="1255162"/>
          <a:ext cx="121298" cy="404015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0.79887</cdr:x>
      <cdr:y>0.13797</cdr:y>
    </cdr:from>
    <cdr:to>
      <cdr:x>0.79887</cdr:x>
      <cdr:y>0.84758</cdr:y>
    </cdr:to>
    <cdr:cxnSp macro="">
      <cdr:nvCxnSpPr>
        <cdr:cNvPr id="11" name="Conector recto 10">
          <a:extLst xmlns:a="http://schemas.openxmlformats.org/drawingml/2006/main">
            <a:ext uri="{FF2B5EF4-FFF2-40B4-BE49-F238E27FC236}">
              <a16:creationId xmlns:a16="http://schemas.microsoft.com/office/drawing/2014/main" id="{7942D3F4-D69C-C892-A133-D29C4C027A40}"/>
            </a:ext>
          </a:extLst>
        </cdr:cNvPr>
        <cdr:cNvCxnSpPr/>
      </cdr:nvCxnSpPr>
      <cdr:spPr>
        <a:xfrm xmlns:a="http://schemas.openxmlformats.org/drawingml/2006/main" flipV="1">
          <a:off x="9306120" y="872607"/>
          <a:ext cx="0" cy="4488024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0.48729</cdr:x>
      <cdr:y>0.19108</cdr:y>
    </cdr:from>
    <cdr:to>
      <cdr:x>0.56419</cdr:x>
      <cdr:y>0.25894</cdr:y>
    </cdr:to>
    <cdr:sp macro="" textlink="">
      <cdr:nvSpPr>
        <cdr:cNvPr id="14" name="CuadroTexto 13">
          <a:extLst xmlns:a="http://schemas.openxmlformats.org/drawingml/2006/main">
            <a:ext uri="{FF2B5EF4-FFF2-40B4-BE49-F238E27FC236}">
              <a16:creationId xmlns:a16="http://schemas.microsoft.com/office/drawing/2014/main" id="{4A375BEA-4E8E-2527-1C9D-14945F600B19}"/>
            </a:ext>
          </a:extLst>
        </cdr:cNvPr>
        <cdr:cNvSpPr txBox="1"/>
      </cdr:nvSpPr>
      <cdr:spPr>
        <a:xfrm xmlns:a="http://schemas.openxmlformats.org/drawingml/2006/main">
          <a:off x="5676512" y="1208509"/>
          <a:ext cx="895739" cy="429208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2800" dirty="0">
              <a:solidFill>
                <a:schemeClr val="bg1"/>
              </a:solidFill>
            </a:rPr>
            <a:t>FPA</a:t>
          </a:r>
        </a:p>
      </cdr:txBody>
    </cdr:sp>
  </cdr:relSizeAnchor>
  <cdr:relSizeAnchor xmlns:cdr="http://schemas.openxmlformats.org/drawingml/2006/chartDrawing">
    <cdr:from>
      <cdr:x>0.56819</cdr:x>
      <cdr:y>0.20141</cdr:y>
    </cdr:from>
    <cdr:to>
      <cdr:x>0.6587</cdr:x>
      <cdr:y>0.26337</cdr:y>
    </cdr:to>
    <cdr:sp macro="" textlink="">
      <cdr:nvSpPr>
        <cdr:cNvPr id="15" name="CuadroTexto 14">
          <a:extLst xmlns:a="http://schemas.openxmlformats.org/drawingml/2006/main">
            <a:ext uri="{FF2B5EF4-FFF2-40B4-BE49-F238E27FC236}">
              <a16:creationId xmlns:a16="http://schemas.microsoft.com/office/drawing/2014/main" id="{27223504-9F4B-E515-9F8A-75547D2EC598}"/>
            </a:ext>
          </a:extLst>
        </cdr:cNvPr>
        <cdr:cNvSpPr txBox="1"/>
      </cdr:nvSpPr>
      <cdr:spPr>
        <a:xfrm xmlns:a="http://schemas.openxmlformats.org/drawingml/2006/main">
          <a:off x="6618904" y="1273823"/>
          <a:ext cx="1054359" cy="391886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1800" b="1" dirty="0"/>
            <a:t>COVID</a:t>
          </a:r>
        </a:p>
      </cdr:txBody>
    </cdr:sp>
  </cdr:relSizeAnchor>
  <cdr:relSizeAnchor xmlns:cdr="http://schemas.openxmlformats.org/drawingml/2006/chartDrawing">
    <cdr:from>
      <cdr:x>0.64268</cdr:x>
      <cdr:y>0.13797</cdr:y>
    </cdr:from>
    <cdr:to>
      <cdr:x>0.75001</cdr:x>
      <cdr:y>0.20141</cdr:y>
    </cdr:to>
    <cdr:sp macro="" textlink="">
      <cdr:nvSpPr>
        <cdr:cNvPr id="16" name="CuadroTexto 15">
          <a:extLst xmlns:a="http://schemas.openxmlformats.org/drawingml/2006/main">
            <a:ext uri="{FF2B5EF4-FFF2-40B4-BE49-F238E27FC236}">
              <a16:creationId xmlns:a16="http://schemas.microsoft.com/office/drawing/2014/main" id="{58512328-824E-0052-57F5-9E5D447C79C6}"/>
            </a:ext>
          </a:extLst>
        </cdr:cNvPr>
        <cdr:cNvSpPr txBox="1"/>
      </cdr:nvSpPr>
      <cdr:spPr>
        <a:xfrm xmlns:a="http://schemas.openxmlformats.org/drawingml/2006/main">
          <a:off x="7486652" y="872606"/>
          <a:ext cx="1250302" cy="401217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AR" sz="1800" dirty="0">
              <a:solidFill>
                <a:schemeClr val="bg1"/>
              </a:solidFill>
            </a:rPr>
            <a:t>VACUNAS</a:t>
          </a:r>
        </a:p>
      </cdr:txBody>
    </cdr:sp>
  </cdr:relSizeAnchor>
  <cdr:relSizeAnchor xmlns:cdr="http://schemas.openxmlformats.org/drawingml/2006/chartDrawing">
    <cdr:from>
      <cdr:x>0.7428</cdr:x>
      <cdr:y>0.07011</cdr:y>
    </cdr:from>
    <cdr:to>
      <cdr:x>0.85574</cdr:x>
      <cdr:y>0.12764</cdr:y>
    </cdr:to>
    <cdr:sp macro="" textlink="">
      <cdr:nvSpPr>
        <cdr:cNvPr id="18" name="CuadroTexto 17">
          <a:extLst xmlns:a="http://schemas.openxmlformats.org/drawingml/2006/main">
            <a:ext uri="{FF2B5EF4-FFF2-40B4-BE49-F238E27FC236}">
              <a16:creationId xmlns:a16="http://schemas.microsoft.com/office/drawing/2014/main" id="{40C7AB7A-F1AE-81A9-E6E5-203E2CDB5A9F}"/>
            </a:ext>
          </a:extLst>
        </cdr:cNvPr>
        <cdr:cNvSpPr txBox="1"/>
      </cdr:nvSpPr>
      <cdr:spPr>
        <a:xfrm xmlns:a="http://schemas.openxmlformats.org/drawingml/2006/main">
          <a:off x="8652978" y="443398"/>
          <a:ext cx="1315616" cy="363894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1600" b="1" dirty="0"/>
            <a:t>GUERRA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0.11769</cdr:x>
      <cdr:y>0.21429</cdr:y>
    </cdr:from>
    <cdr:to>
      <cdr:x>0.19473</cdr:x>
      <cdr:y>0.86282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C3750050-DF3C-E505-22D9-21953B6ABF77}"/>
            </a:ext>
          </a:extLst>
        </cdr:cNvPr>
        <cdr:cNvSpPr/>
      </cdr:nvSpPr>
      <cdr:spPr>
        <a:xfrm xmlns:a="http://schemas.openxmlformats.org/drawingml/2006/main">
          <a:off x="1318329" y="1328738"/>
          <a:ext cx="862896" cy="402140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chemeClr val="tx1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dirty="0"/>
        </a:p>
      </cdr:txBody>
    </cdr:sp>
  </cdr:relSizeAnchor>
  <cdr:relSizeAnchor xmlns:cdr="http://schemas.openxmlformats.org/drawingml/2006/chartDrawing">
    <cdr:from>
      <cdr:x>0.70578</cdr:x>
      <cdr:y>0.21121</cdr:y>
    </cdr:from>
    <cdr:to>
      <cdr:x>0.75731</cdr:x>
      <cdr:y>0.85587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634C3302-A847-FE12-94BB-39455513C783}"/>
            </a:ext>
          </a:extLst>
        </cdr:cNvPr>
        <cdr:cNvSpPr/>
      </cdr:nvSpPr>
      <cdr:spPr>
        <a:xfrm xmlns:a="http://schemas.openxmlformats.org/drawingml/2006/main">
          <a:off x="7905750" y="1309688"/>
          <a:ext cx="577182" cy="39973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chemeClr val="tx1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0.08093</cdr:x>
      <cdr:y>0.56682</cdr:y>
    </cdr:from>
    <cdr:to>
      <cdr:x>0.82572</cdr:x>
      <cdr:y>0.56682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EBE48381-5489-6D10-805A-9DD8BECCB36A}"/>
            </a:ext>
          </a:extLst>
        </cdr:cNvPr>
        <cdr:cNvCxnSpPr/>
      </cdr:nvCxnSpPr>
      <cdr:spPr>
        <a:xfrm xmlns:a="http://schemas.openxmlformats.org/drawingml/2006/main">
          <a:off x="916538" y="3493149"/>
          <a:ext cx="8434874" cy="0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FFFF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0.0801</cdr:x>
      <cdr:y>0.43359</cdr:y>
    </cdr:from>
    <cdr:to>
      <cdr:x>0.82324</cdr:x>
      <cdr:y>0.43359</cdr:y>
    </cdr:to>
    <cdr:cxnSp macro="">
      <cdr:nvCxnSpPr>
        <cdr:cNvPr id="5" name="Conector recto 4">
          <a:extLst xmlns:a="http://schemas.openxmlformats.org/drawingml/2006/main">
            <a:ext uri="{FF2B5EF4-FFF2-40B4-BE49-F238E27FC236}">
              <a16:creationId xmlns:a16="http://schemas.microsoft.com/office/drawing/2014/main" id="{6C1CAD0F-D0D3-8E3C-4D7F-4EEC269DA9FD}"/>
            </a:ext>
          </a:extLst>
        </cdr:cNvPr>
        <cdr:cNvCxnSpPr/>
      </cdr:nvCxnSpPr>
      <cdr:spPr>
        <a:xfrm xmlns:a="http://schemas.openxmlformats.org/drawingml/2006/main">
          <a:off x="907207" y="2672054"/>
          <a:ext cx="8416213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0.57753</cdr:x>
      <cdr:y>0.63476</cdr:y>
    </cdr:from>
    <cdr:to>
      <cdr:x>0.68606</cdr:x>
      <cdr:y>0.71639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B85E9A8-A2D2-285C-DA24-0875251C315A}"/>
            </a:ext>
          </a:extLst>
        </cdr:cNvPr>
        <cdr:cNvSpPr txBox="1"/>
      </cdr:nvSpPr>
      <cdr:spPr>
        <a:xfrm xmlns:a="http://schemas.openxmlformats.org/drawingml/2006/main">
          <a:off x="3922162" y="3627662"/>
          <a:ext cx="737118" cy="466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b="1" dirty="0"/>
            <a:t>61%</a:t>
          </a:r>
          <a:endParaRPr lang="es-AR" sz="1800" b="1" dirty="0"/>
        </a:p>
      </cdr:txBody>
    </cdr:sp>
  </cdr:relSizeAnchor>
  <cdr:relSizeAnchor xmlns:cdr="http://schemas.openxmlformats.org/drawingml/2006/chartDrawing">
    <cdr:from>
      <cdr:x>0.59539</cdr:x>
      <cdr:y>0.39803</cdr:y>
    </cdr:from>
    <cdr:to>
      <cdr:x>0.6998</cdr:x>
      <cdr:y>0.46847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128E54BD-F754-0F89-54D8-D267B530F9E8}"/>
            </a:ext>
          </a:extLst>
        </cdr:cNvPr>
        <cdr:cNvSpPr txBox="1"/>
      </cdr:nvSpPr>
      <cdr:spPr>
        <a:xfrm xmlns:a="http://schemas.openxmlformats.org/drawingml/2006/main">
          <a:off x="4043460" y="2274724"/>
          <a:ext cx="709125" cy="402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800" b="1" dirty="0">
              <a:solidFill>
                <a:schemeClr val="tx1"/>
              </a:solidFill>
            </a:rPr>
            <a:t>9%</a:t>
          </a:r>
          <a:endParaRPr lang="es-AR" sz="1800" b="1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0.49143</cdr:x>
      <cdr:y>0.43734</cdr:y>
    </cdr:from>
    <cdr:to>
      <cdr:x>0.58159</cdr:x>
      <cdr:y>0.58433</cdr:y>
    </cdr:to>
    <cdr:sp macro="" textlink="">
      <cdr:nvSpPr>
        <cdr:cNvPr id="2" name="Globo: flecha hacia abajo 1">
          <a:extLst xmlns:a="http://schemas.openxmlformats.org/drawingml/2006/main">
            <a:ext uri="{FF2B5EF4-FFF2-40B4-BE49-F238E27FC236}">
              <a16:creationId xmlns:a16="http://schemas.microsoft.com/office/drawing/2014/main" id="{D82A540C-75B3-8462-2DC4-A4ECBD9D7B18}"/>
            </a:ext>
          </a:extLst>
        </cdr:cNvPr>
        <cdr:cNvSpPr/>
      </cdr:nvSpPr>
      <cdr:spPr>
        <a:xfrm xmlns:a="http://schemas.openxmlformats.org/drawingml/2006/main">
          <a:off x="5476850" y="2768002"/>
          <a:ext cx="1004818" cy="930335"/>
        </a:xfrm>
        <a:prstGeom xmlns:a="http://schemas.openxmlformats.org/drawingml/2006/main" prst="downArrowCallout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AR" sz="3200" b="1" dirty="0">
              <a:solidFill>
                <a:schemeClr val="bg1"/>
              </a:solidFill>
            </a:rPr>
            <a:t>FPA</a:t>
          </a:r>
        </a:p>
      </cdr:txBody>
    </cdr:sp>
  </cdr:relSizeAnchor>
  <cdr:relSizeAnchor xmlns:cdr="http://schemas.openxmlformats.org/drawingml/2006/chartDrawing">
    <cdr:from>
      <cdr:x>0.60617</cdr:x>
      <cdr:y>0.15075</cdr:y>
    </cdr:from>
    <cdr:to>
      <cdr:x>0.7403</cdr:x>
      <cdr:y>0.26382</cdr:y>
    </cdr:to>
    <cdr:sp macro="" textlink="">
      <cdr:nvSpPr>
        <cdr:cNvPr id="3" name="Globo: flecha hacia abajo 2">
          <a:extLst xmlns:a="http://schemas.openxmlformats.org/drawingml/2006/main">
            <a:ext uri="{FF2B5EF4-FFF2-40B4-BE49-F238E27FC236}">
              <a16:creationId xmlns:a16="http://schemas.microsoft.com/office/drawing/2014/main" id="{E1B9B991-5A78-0859-E079-7813EED652DD}"/>
            </a:ext>
          </a:extLst>
        </cdr:cNvPr>
        <cdr:cNvSpPr/>
      </cdr:nvSpPr>
      <cdr:spPr>
        <a:xfrm xmlns:a="http://schemas.openxmlformats.org/drawingml/2006/main">
          <a:off x="6755662" y="954158"/>
          <a:ext cx="1494845" cy="715616"/>
        </a:xfrm>
        <a:prstGeom xmlns:a="http://schemas.openxmlformats.org/drawingml/2006/main" prst="downArrowCallout">
          <a:avLst/>
        </a:prstGeom>
        <a:solidFill xmlns:a="http://schemas.openxmlformats.org/drawingml/2006/main">
          <a:schemeClr val="tx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AR" sz="2000" b="1" dirty="0">
              <a:solidFill>
                <a:schemeClr val="bg1"/>
              </a:solidFill>
            </a:rPr>
            <a:t>COVID 19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5967-A8A2-44B4-9DAC-9584D931058E}" type="datetimeFigureOut">
              <a:rPr lang="es-AR" smtClean="0"/>
              <a:t>13/4/2023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187-5D89-4C2B-96E4-319D50FA972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84759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5967-A8A2-44B4-9DAC-9584D931058E}" type="datetimeFigureOut">
              <a:rPr lang="es-AR" smtClean="0"/>
              <a:t>13/4/2023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187-5D89-4C2B-96E4-319D50FA972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7921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5967-A8A2-44B4-9DAC-9584D931058E}" type="datetimeFigureOut">
              <a:rPr lang="es-AR" smtClean="0"/>
              <a:t>13/4/2023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187-5D89-4C2B-96E4-319D50FA972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37358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5967-A8A2-44B4-9DAC-9584D931058E}" type="datetimeFigureOut">
              <a:rPr lang="es-AR" smtClean="0"/>
              <a:t>13/4/2023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187-5D89-4C2B-96E4-319D50FA9729}" type="slidenum">
              <a:rPr lang="es-AR" smtClean="0"/>
              <a:t>‹Nº›</a:t>
            </a:fld>
            <a:endParaRPr lang="es-AR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0203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5967-A8A2-44B4-9DAC-9584D931058E}" type="datetimeFigureOut">
              <a:rPr lang="es-AR" smtClean="0"/>
              <a:t>13/4/2023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187-5D89-4C2B-96E4-319D50FA972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20188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5967-A8A2-44B4-9DAC-9584D931058E}" type="datetimeFigureOut">
              <a:rPr lang="es-AR" smtClean="0"/>
              <a:t>13/4/2023</a:t>
            </a:fld>
            <a:endParaRPr lang="es-A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187-5D89-4C2B-96E4-319D50FA972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1391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5967-A8A2-44B4-9DAC-9584D931058E}" type="datetimeFigureOut">
              <a:rPr lang="es-AR" smtClean="0"/>
              <a:t>13/4/2023</a:t>
            </a:fld>
            <a:endParaRPr lang="es-A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187-5D89-4C2B-96E4-319D50FA972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0561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5967-A8A2-44B4-9DAC-9584D931058E}" type="datetimeFigureOut">
              <a:rPr lang="es-AR" smtClean="0"/>
              <a:t>13/4/2023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187-5D89-4C2B-96E4-319D50FA972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9102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5967-A8A2-44B4-9DAC-9584D931058E}" type="datetimeFigureOut">
              <a:rPr lang="es-AR" smtClean="0"/>
              <a:t>13/4/2023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187-5D89-4C2B-96E4-319D50FA972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918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5967-A8A2-44B4-9DAC-9584D931058E}" type="datetimeFigureOut">
              <a:rPr lang="es-AR" smtClean="0"/>
              <a:t>13/4/2023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187-5D89-4C2B-96E4-319D50FA972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10494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5967-A8A2-44B4-9DAC-9584D931058E}" type="datetimeFigureOut">
              <a:rPr lang="es-AR" smtClean="0"/>
              <a:t>13/4/2023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187-5D89-4C2B-96E4-319D50FA972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7012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5967-A8A2-44B4-9DAC-9584D931058E}" type="datetimeFigureOut">
              <a:rPr lang="es-AR" smtClean="0"/>
              <a:t>13/4/2023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187-5D89-4C2B-96E4-319D50FA972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4082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5967-A8A2-44B4-9DAC-9584D931058E}" type="datetimeFigureOut">
              <a:rPr lang="es-AR" smtClean="0"/>
              <a:t>13/4/2023</a:t>
            </a:fld>
            <a:endParaRPr lang="es-A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187-5D89-4C2B-96E4-319D50FA972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392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5967-A8A2-44B4-9DAC-9584D931058E}" type="datetimeFigureOut">
              <a:rPr lang="es-AR" smtClean="0"/>
              <a:t>13/4/2023</a:t>
            </a:fld>
            <a:endParaRPr lang="es-A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187-5D89-4C2B-96E4-319D50FA972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8069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5967-A8A2-44B4-9DAC-9584D931058E}" type="datetimeFigureOut">
              <a:rPr lang="es-AR" smtClean="0"/>
              <a:t>13/4/2023</a:t>
            </a:fld>
            <a:endParaRPr lang="es-A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187-5D89-4C2B-96E4-319D50FA972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4663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5967-A8A2-44B4-9DAC-9584D931058E}" type="datetimeFigureOut">
              <a:rPr lang="es-AR" smtClean="0"/>
              <a:t>13/4/2023</a:t>
            </a:fld>
            <a:endParaRPr lang="es-A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187-5D89-4C2B-96E4-319D50FA972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5364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5967-A8A2-44B4-9DAC-9584D931058E}" type="datetimeFigureOut">
              <a:rPr lang="es-AR" smtClean="0"/>
              <a:t>13/4/2023</a:t>
            </a:fld>
            <a:endParaRPr lang="es-A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6E187-5D89-4C2B-96E4-319D50FA972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7718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A75967-A8A2-44B4-9DAC-9584D931058E}" type="datetimeFigureOut">
              <a:rPr lang="es-AR" smtClean="0"/>
              <a:t>13/4/2023</a:t>
            </a:fld>
            <a:endParaRPr lang="es-A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6E187-5D89-4C2B-96E4-319D50FA9729}" type="slidenum">
              <a:rPr lang="es-AR" smtClean="0"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23679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1E981B-F06E-48B4-9275-F4B261AFC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id="{312E2C24-0CD2-4071-8CE2-B059993A9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24F1DC13-C830-4B86-A9C6-927F5C55D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3" name="Imagen 2" descr="Captura de pantalla de un celular con texto e imágenes&#10;&#10;Descripción generada automáticamente">
            <a:extLst>
              <a:ext uri="{FF2B5EF4-FFF2-40B4-BE49-F238E27FC236}">
                <a16:creationId xmlns:a16="http://schemas.microsoft.com/office/drawing/2014/main" id="{416FEFCB-C9BF-B566-47C8-597222242D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5" y="647698"/>
            <a:ext cx="5964760" cy="5562139"/>
          </a:xfrm>
          <a:prstGeom prst="rect">
            <a:avLst/>
          </a:prstGeom>
          <a:effectLst/>
        </p:spPr>
      </p:pic>
      <p:pic>
        <p:nvPicPr>
          <p:cNvPr id="2" name="Imagen 1" descr="Un grupo de vacas en el campo&#10;&#10;Descripción generada automáticamente">
            <a:extLst>
              <a:ext uri="{FF2B5EF4-FFF2-40B4-BE49-F238E27FC236}">
                <a16:creationId xmlns:a16="http://schemas.microsoft.com/office/drawing/2014/main" id="{421A29D4-D0DB-5D09-2694-775C33524B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4" r="-1" b="18717"/>
          <a:stretch/>
        </p:blipFill>
        <p:spPr>
          <a:xfrm>
            <a:off x="7720320" y="1445940"/>
            <a:ext cx="4370042" cy="39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2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186F53F-666F-2546-609D-A26B4966B4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243327"/>
              </p:ext>
            </p:extLst>
          </p:nvPr>
        </p:nvGraphicFramePr>
        <p:xfrm>
          <a:off x="304799" y="323850"/>
          <a:ext cx="11610975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494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7ED498B-7B8E-8C4A-E5E6-E9C72893E6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003072"/>
              </p:ext>
            </p:extLst>
          </p:nvPr>
        </p:nvGraphicFramePr>
        <p:xfrm>
          <a:off x="285750" y="257174"/>
          <a:ext cx="1162050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505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barras, Histograma&#10;&#10;Descripción generada automáticamente">
            <a:extLst>
              <a:ext uri="{FF2B5EF4-FFF2-40B4-BE49-F238E27FC236}">
                <a16:creationId xmlns:a16="http://schemas.microsoft.com/office/drawing/2014/main" id="{4BF4F137-08A7-0F80-3BE4-CA2693592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32"/>
            <a:ext cx="12192000" cy="678936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A02C136-7B73-1167-2EDF-AE762C151A1F}"/>
              </a:ext>
            </a:extLst>
          </p:cNvPr>
          <p:cNvCxnSpPr/>
          <p:nvPr/>
        </p:nvCxnSpPr>
        <p:spPr>
          <a:xfrm flipV="1">
            <a:off x="2062065" y="2911151"/>
            <a:ext cx="438539" cy="5178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8BFB9A55-62A4-56D4-917E-14C110AE11AA}"/>
              </a:ext>
            </a:extLst>
          </p:cNvPr>
          <p:cNvCxnSpPr/>
          <p:nvPr/>
        </p:nvCxnSpPr>
        <p:spPr>
          <a:xfrm flipV="1">
            <a:off x="2556588" y="2519265"/>
            <a:ext cx="625151" cy="4012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30EB289-5D79-A69E-99B6-FA26D7AF3595}"/>
              </a:ext>
            </a:extLst>
          </p:cNvPr>
          <p:cNvCxnSpPr/>
          <p:nvPr/>
        </p:nvCxnSpPr>
        <p:spPr>
          <a:xfrm>
            <a:off x="3312367" y="2500604"/>
            <a:ext cx="6438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295AC05-B9B6-27AB-3D3C-5B23CDDBBC65}"/>
              </a:ext>
            </a:extLst>
          </p:cNvPr>
          <p:cNvCxnSpPr/>
          <p:nvPr/>
        </p:nvCxnSpPr>
        <p:spPr>
          <a:xfrm flipV="1">
            <a:off x="3993502" y="1726163"/>
            <a:ext cx="671804" cy="71845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534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2D844C-AB64-4A03-80BE-33212E61D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AD0E9B-89C2-4268-98B4-BA7BFFF2C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653AB08-C531-42A8-AA8D-C2ABAE87C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E47EEC-33C8-4EC3-8BFC-BB02B4171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BC9CC6-50D5-4C61-9EDE-315A1B5F1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ED2641B-4430-4CF4-89AB-3FADDD63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15A6F9-32E7-4EA5-A1BE-A2636DA69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id="{1B9047A0-D508-41B4-9987-A03A1C314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307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679C71C-F606-4D18-A66B-277C1FD5C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1307" y="0"/>
            <a:ext cx="7790693" cy="6858003"/>
          </a:xfrm>
          <a:custGeom>
            <a:avLst/>
            <a:gdLst>
              <a:gd name="connsiteX0" fmla="*/ 6960957 w 7790693"/>
              <a:gd name="connsiteY0" fmla="*/ 0 h 6858003"/>
              <a:gd name="connsiteX1" fmla="*/ 7790693 w 7790693"/>
              <a:gd name="connsiteY1" fmla="*/ 0 h 6858003"/>
              <a:gd name="connsiteX2" fmla="*/ 7790693 w 7790693"/>
              <a:gd name="connsiteY2" fmla="*/ 6858002 h 6858003"/>
              <a:gd name="connsiteX3" fmla="*/ 6995919 w 7790693"/>
              <a:gd name="connsiteY3" fmla="*/ 6858002 h 6858003"/>
              <a:gd name="connsiteX4" fmla="*/ 6995919 w 7790693"/>
              <a:gd name="connsiteY4" fmla="*/ 6858003 h 6858003"/>
              <a:gd name="connsiteX5" fmla="*/ 905354 w 7790693"/>
              <a:gd name="connsiteY5" fmla="*/ 6858003 h 6858003"/>
              <a:gd name="connsiteX6" fmla="*/ 905354 w 7790693"/>
              <a:gd name="connsiteY6" fmla="*/ 6858002 h 6858003"/>
              <a:gd name="connsiteX7" fmla="*/ 0 w 7790693"/>
              <a:gd name="connsiteY7" fmla="*/ 6858002 h 6858003"/>
              <a:gd name="connsiteX8" fmla="*/ 5883 w 7790693"/>
              <a:gd name="connsiteY8" fmla="*/ 6817540 h 6858003"/>
              <a:gd name="connsiteX9" fmla="*/ 23197 w 7790693"/>
              <a:gd name="connsiteY9" fmla="*/ 6698896 h 6858003"/>
              <a:gd name="connsiteX10" fmla="*/ 35299 w 7790693"/>
              <a:gd name="connsiteY10" fmla="*/ 6612485 h 6858003"/>
              <a:gd name="connsiteX11" fmla="*/ 48074 w 7790693"/>
              <a:gd name="connsiteY11" fmla="*/ 6509615 h 6858003"/>
              <a:gd name="connsiteX12" fmla="*/ 63370 w 7790693"/>
              <a:gd name="connsiteY12" fmla="*/ 6387543 h 6858003"/>
              <a:gd name="connsiteX13" fmla="*/ 79507 w 7790693"/>
              <a:gd name="connsiteY13" fmla="*/ 6252440 h 6858003"/>
              <a:gd name="connsiteX14" fmla="*/ 96484 w 7790693"/>
              <a:gd name="connsiteY14" fmla="*/ 6100193 h 6858003"/>
              <a:gd name="connsiteX15" fmla="*/ 114469 w 7790693"/>
              <a:gd name="connsiteY15" fmla="*/ 5934229 h 6858003"/>
              <a:gd name="connsiteX16" fmla="*/ 132455 w 7790693"/>
              <a:gd name="connsiteY16" fmla="*/ 5753864 h 6858003"/>
              <a:gd name="connsiteX17" fmla="*/ 150776 w 7790693"/>
              <a:gd name="connsiteY17" fmla="*/ 5561840 h 6858003"/>
              <a:gd name="connsiteX18" fmla="*/ 167753 w 7790693"/>
              <a:gd name="connsiteY18" fmla="*/ 5354728 h 6858003"/>
              <a:gd name="connsiteX19" fmla="*/ 184058 w 7790693"/>
              <a:gd name="connsiteY19" fmla="*/ 5138015 h 6858003"/>
              <a:gd name="connsiteX20" fmla="*/ 198850 w 7790693"/>
              <a:gd name="connsiteY20" fmla="*/ 4908958 h 6858003"/>
              <a:gd name="connsiteX21" fmla="*/ 212969 w 7790693"/>
              <a:gd name="connsiteY21" fmla="*/ 4670300 h 6858003"/>
              <a:gd name="connsiteX22" fmla="*/ 226249 w 7790693"/>
              <a:gd name="connsiteY22" fmla="*/ 4421354 h 6858003"/>
              <a:gd name="connsiteX23" fmla="*/ 230955 w 7790693"/>
              <a:gd name="connsiteY23" fmla="*/ 4293795 h 6858003"/>
              <a:gd name="connsiteX24" fmla="*/ 236166 w 7790693"/>
              <a:gd name="connsiteY24" fmla="*/ 4163494 h 6858003"/>
              <a:gd name="connsiteX25" fmla="*/ 241040 w 7790693"/>
              <a:gd name="connsiteY25" fmla="*/ 4031135 h 6858003"/>
              <a:gd name="connsiteX26" fmla="*/ 244234 w 7790693"/>
              <a:gd name="connsiteY26" fmla="*/ 3898089 h 6858003"/>
              <a:gd name="connsiteX27" fmla="*/ 247092 w 7790693"/>
              <a:gd name="connsiteY27" fmla="*/ 3762301 h 6858003"/>
              <a:gd name="connsiteX28" fmla="*/ 250117 w 7790693"/>
              <a:gd name="connsiteY28" fmla="*/ 3625141 h 6858003"/>
              <a:gd name="connsiteX29" fmla="*/ 252134 w 7790693"/>
              <a:gd name="connsiteY29" fmla="*/ 3485238 h 6858003"/>
              <a:gd name="connsiteX30" fmla="*/ 252134 w 7790693"/>
              <a:gd name="connsiteY30" fmla="*/ 3343963 h 6858003"/>
              <a:gd name="connsiteX31" fmla="*/ 253143 w 7790693"/>
              <a:gd name="connsiteY31" fmla="*/ 3201317 h 6858003"/>
              <a:gd name="connsiteX32" fmla="*/ 252134 w 7790693"/>
              <a:gd name="connsiteY32" fmla="*/ 3057299 h 6858003"/>
              <a:gd name="connsiteX33" fmla="*/ 250117 w 7790693"/>
              <a:gd name="connsiteY33" fmla="*/ 2911223 h 6858003"/>
              <a:gd name="connsiteX34" fmla="*/ 248268 w 7790693"/>
              <a:gd name="connsiteY34" fmla="*/ 2765148 h 6858003"/>
              <a:gd name="connsiteX35" fmla="*/ 244234 w 7790693"/>
              <a:gd name="connsiteY35" fmla="*/ 2617015 h 6858003"/>
              <a:gd name="connsiteX36" fmla="*/ 240032 w 7790693"/>
              <a:gd name="connsiteY36" fmla="*/ 2467511 h 6858003"/>
              <a:gd name="connsiteX37" fmla="*/ 235157 w 7790693"/>
              <a:gd name="connsiteY37" fmla="*/ 2318006 h 6858003"/>
              <a:gd name="connsiteX38" fmla="*/ 228266 w 7790693"/>
              <a:gd name="connsiteY38" fmla="*/ 2167130 h 6858003"/>
              <a:gd name="connsiteX39" fmla="*/ 220029 w 7790693"/>
              <a:gd name="connsiteY39" fmla="*/ 2014883 h 6858003"/>
              <a:gd name="connsiteX40" fmla="*/ 212129 w 7790693"/>
              <a:gd name="connsiteY40" fmla="*/ 1861949 h 6858003"/>
              <a:gd name="connsiteX41" fmla="*/ 202044 w 7790693"/>
              <a:gd name="connsiteY41" fmla="*/ 1709016 h 6858003"/>
              <a:gd name="connsiteX42" fmla="*/ 189941 w 7790693"/>
              <a:gd name="connsiteY42" fmla="*/ 1554025 h 6858003"/>
              <a:gd name="connsiteX43" fmla="*/ 177839 w 7790693"/>
              <a:gd name="connsiteY43" fmla="*/ 1401092 h 6858003"/>
              <a:gd name="connsiteX44" fmla="*/ 163887 w 7790693"/>
              <a:gd name="connsiteY44" fmla="*/ 1245415 h 6858003"/>
              <a:gd name="connsiteX45" fmla="*/ 148591 w 7790693"/>
              <a:gd name="connsiteY45" fmla="*/ 1089053 h 6858003"/>
              <a:gd name="connsiteX46" fmla="*/ 132455 w 7790693"/>
              <a:gd name="connsiteY46" fmla="*/ 934748 h 6858003"/>
              <a:gd name="connsiteX47" fmla="*/ 113629 w 7790693"/>
              <a:gd name="connsiteY47" fmla="*/ 778385 h 6858003"/>
              <a:gd name="connsiteX48" fmla="*/ 93458 w 7790693"/>
              <a:gd name="connsiteY48" fmla="*/ 622709 h 6858003"/>
              <a:gd name="connsiteX49" fmla="*/ 73455 w 7790693"/>
              <a:gd name="connsiteY49" fmla="*/ 466346 h 6858003"/>
              <a:gd name="connsiteX50" fmla="*/ 50091 w 7790693"/>
              <a:gd name="connsiteY50" fmla="*/ 310670 h 6858003"/>
              <a:gd name="connsiteX51" fmla="*/ 26222 w 7790693"/>
              <a:gd name="connsiteY51" fmla="*/ 155679 h 6858003"/>
              <a:gd name="connsiteX52" fmla="*/ 1177 w 7790693"/>
              <a:gd name="connsiteY52" fmla="*/ 2 h 6858003"/>
              <a:gd name="connsiteX53" fmla="*/ 1344715 w 7790693"/>
              <a:gd name="connsiteY53" fmla="*/ 2 h 6858003"/>
              <a:gd name="connsiteX54" fmla="*/ 1344715 w 7790693"/>
              <a:gd name="connsiteY54" fmla="*/ 3 h 6858003"/>
              <a:gd name="connsiteX55" fmla="*/ 6960957 w 7790693"/>
              <a:gd name="connsiteY55" fmla="*/ 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790693" h="6858003">
                <a:moveTo>
                  <a:pt x="6960957" y="0"/>
                </a:moveTo>
                <a:lnTo>
                  <a:pt x="7790693" y="0"/>
                </a:lnTo>
                <a:lnTo>
                  <a:pt x="7790693" y="6858002"/>
                </a:lnTo>
                <a:lnTo>
                  <a:pt x="6995919" y="6858002"/>
                </a:lnTo>
                <a:lnTo>
                  <a:pt x="6995919" y="6858003"/>
                </a:lnTo>
                <a:lnTo>
                  <a:pt x="905354" y="6858003"/>
                </a:lnTo>
                <a:lnTo>
                  <a:pt x="905354" y="6858002"/>
                </a:lnTo>
                <a:lnTo>
                  <a:pt x="0" y="6858002"/>
                </a:lnTo>
                <a:lnTo>
                  <a:pt x="5883" y="6817540"/>
                </a:lnTo>
                <a:lnTo>
                  <a:pt x="23197" y="6698896"/>
                </a:lnTo>
                <a:lnTo>
                  <a:pt x="35299" y="6612485"/>
                </a:lnTo>
                <a:lnTo>
                  <a:pt x="48074" y="6509615"/>
                </a:lnTo>
                <a:lnTo>
                  <a:pt x="63370" y="6387543"/>
                </a:lnTo>
                <a:lnTo>
                  <a:pt x="79507" y="6252440"/>
                </a:lnTo>
                <a:lnTo>
                  <a:pt x="96484" y="6100193"/>
                </a:lnTo>
                <a:lnTo>
                  <a:pt x="114469" y="5934229"/>
                </a:lnTo>
                <a:lnTo>
                  <a:pt x="132455" y="5753864"/>
                </a:lnTo>
                <a:lnTo>
                  <a:pt x="150776" y="5561840"/>
                </a:lnTo>
                <a:lnTo>
                  <a:pt x="167753" y="5354728"/>
                </a:lnTo>
                <a:lnTo>
                  <a:pt x="184058" y="5138015"/>
                </a:lnTo>
                <a:lnTo>
                  <a:pt x="198850" y="4908958"/>
                </a:lnTo>
                <a:lnTo>
                  <a:pt x="212969" y="4670300"/>
                </a:lnTo>
                <a:lnTo>
                  <a:pt x="226249" y="4421354"/>
                </a:lnTo>
                <a:lnTo>
                  <a:pt x="230955" y="4293795"/>
                </a:lnTo>
                <a:lnTo>
                  <a:pt x="236166" y="4163494"/>
                </a:lnTo>
                <a:lnTo>
                  <a:pt x="241040" y="4031135"/>
                </a:lnTo>
                <a:lnTo>
                  <a:pt x="244234" y="3898089"/>
                </a:lnTo>
                <a:lnTo>
                  <a:pt x="247092" y="3762301"/>
                </a:lnTo>
                <a:lnTo>
                  <a:pt x="250117" y="3625141"/>
                </a:lnTo>
                <a:lnTo>
                  <a:pt x="252134" y="3485238"/>
                </a:lnTo>
                <a:lnTo>
                  <a:pt x="252134" y="3343963"/>
                </a:lnTo>
                <a:lnTo>
                  <a:pt x="253143" y="3201317"/>
                </a:lnTo>
                <a:lnTo>
                  <a:pt x="252134" y="3057299"/>
                </a:lnTo>
                <a:lnTo>
                  <a:pt x="250117" y="2911223"/>
                </a:lnTo>
                <a:lnTo>
                  <a:pt x="248268" y="2765148"/>
                </a:lnTo>
                <a:lnTo>
                  <a:pt x="244234" y="2617015"/>
                </a:lnTo>
                <a:lnTo>
                  <a:pt x="240032" y="2467511"/>
                </a:lnTo>
                <a:lnTo>
                  <a:pt x="235157" y="2318006"/>
                </a:lnTo>
                <a:lnTo>
                  <a:pt x="228266" y="2167130"/>
                </a:lnTo>
                <a:lnTo>
                  <a:pt x="220029" y="2014883"/>
                </a:lnTo>
                <a:lnTo>
                  <a:pt x="212129" y="1861949"/>
                </a:lnTo>
                <a:lnTo>
                  <a:pt x="202044" y="1709016"/>
                </a:lnTo>
                <a:lnTo>
                  <a:pt x="189941" y="1554025"/>
                </a:lnTo>
                <a:lnTo>
                  <a:pt x="177839" y="1401092"/>
                </a:lnTo>
                <a:lnTo>
                  <a:pt x="163887" y="1245415"/>
                </a:lnTo>
                <a:lnTo>
                  <a:pt x="148591" y="1089053"/>
                </a:lnTo>
                <a:lnTo>
                  <a:pt x="132455" y="934748"/>
                </a:lnTo>
                <a:lnTo>
                  <a:pt x="113629" y="778385"/>
                </a:lnTo>
                <a:lnTo>
                  <a:pt x="93458" y="622709"/>
                </a:lnTo>
                <a:lnTo>
                  <a:pt x="73455" y="466346"/>
                </a:lnTo>
                <a:lnTo>
                  <a:pt x="50091" y="310670"/>
                </a:lnTo>
                <a:lnTo>
                  <a:pt x="26222" y="155679"/>
                </a:lnTo>
                <a:lnTo>
                  <a:pt x="1177" y="2"/>
                </a:lnTo>
                <a:lnTo>
                  <a:pt x="1344715" y="2"/>
                </a:lnTo>
                <a:lnTo>
                  <a:pt x="1344715" y="3"/>
                </a:lnTo>
                <a:lnTo>
                  <a:pt x="6960957" y="3"/>
                </a:lnTo>
                <a:close/>
              </a:path>
            </a:pathLst>
          </a:custGeom>
          <a:blipFill rotWithShape="0">
            <a:blip r:embed="rId2">
              <a:duotone>
                <a:schemeClr val="bg2">
                  <a:shade val="69000"/>
                  <a:hueMod val="108000"/>
                  <a:satMod val="164000"/>
                  <a:lumMod val="74000"/>
                </a:schemeClr>
                <a:schemeClr val="bg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 l="-62913" r="-11361"/>
            </a:stretch>
          </a:blip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8E470D-7F1A-96A9-7CAF-3F7FB2B89AFE}"/>
              </a:ext>
            </a:extLst>
          </p:cNvPr>
          <p:cNvSpPr txBox="1"/>
          <p:nvPr/>
        </p:nvSpPr>
        <p:spPr>
          <a:xfrm>
            <a:off x="5282512" y="1028702"/>
            <a:ext cx="6172069" cy="4800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700" dirty="0">
                <a:latin typeface="+mj-lt"/>
                <a:ea typeface="+mj-ea"/>
                <a:cs typeface="+mj-cs"/>
              </a:rPr>
              <a:t>EVOLUCION DEL COMERCIO MUNDIAL DE CARNES</a:t>
            </a:r>
          </a:p>
        </p:txBody>
      </p:sp>
    </p:spTree>
    <p:extLst>
      <p:ext uri="{BB962C8B-B14F-4D97-AF65-F5344CB8AC3E}">
        <p14:creationId xmlns:p14="http://schemas.microsoft.com/office/powerpoint/2010/main" val="2711368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F2766611-A12E-067C-14A5-4A3692F7E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05" y="643467"/>
            <a:ext cx="9523190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411CC72-C69D-1305-E361-F95834B6E106}"/>
              </a:ext>
            </a:extLst>
          </p:cNvPr>
          <p:cNvSpPr/>
          <p:nvPr/>
        </p:nvSpPr>
        <p:spPr>
          <a:xfrm>
            <a:off x="2276669" y="2752531"/>
            <a:ext cx="849086" cy="52251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DD45507-1174-0F16-F71B-F71D0DF88FDE}"/>
              </a:ext>
            </a:extLst>
          </p:cNvPr>
          <p:cNvSpPr/>
          <p:nvPr/>
        </p:nvSpPr>
        <p:spPr>
          <a:xfrm>
            <a:off x="6214188" y="2817845"/>
            <a:ext cx="709126" cy="90506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D93D44D-34F3-2785-1F0F-48E835D4DAA3}"/>
              </a:ext>
            </a:extLst>
          </p:cNvPr>
          <p:cNvSpPr/>
          <p:nvPr/>
        </p:nvSpPr>
        <p:spPr>
          <a:xfrm>
            <a:off x="9993086" y="2575249"/>
            <a:ext cx="774441" cy="429208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1750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4C85760-A2B8-4A00-9042-EFD094313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1697524"/>
              </p:ext>
            </p:extLst>
          </p:nvPr>
        </p:nvGraphicFramePr>
        <p:xfrm>
          <a:off x="561975" y="396903"/>
          <a:ext cx="11068050" cy="6124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3774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FB88FA8-1727-C659-389C-84EBFC449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877997"/>
              </p:ext>
            </p:extLst>
          </p:nvPr>
        </p:nvGraphicFramePr>
        <p:xfrm>
          <a:off x="295275" y="552452"/>
          <a:ext cx="6791325" cy="571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CCF2E72-5044-C9E8-5D2A-15A5EEEF76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742257"/>
              </p:ext>
            </p:extLst>
          </p:nvPr>
        </p:nvGraphicFramePr>
        <p:xfrm>
          <a:off x="7161245" y="2425628"/>
          <a:ext cx="4316380" cy="3934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6303D026-A8E6-CB4D-1D2D-C9269EE59C21}"/>
              </a:ext>
            </a:extLst>
          </p:cNvPr>
          <p:cNvCxnSpPr>
            <a:cxnSpLocks/>
          </p:cNvCxnSpPr>
          <p:nvPr/>
        </p:nvCxnSpPr>
        <p:spPr>
          <a:xfrm flipV="1">
            <a:off x="4879910" y="2948473"/>
            <a:ext cx="3097763" cy="144455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804F4DA-6965-9D2F-CD33-753E8833888D}"/>
              </a:ext>
            </a:extLst>
          </p:cNvPr>
          <p:cNvCxnSpPr/>
          <p:nvPr/>
        </p:nvCxnSpPr>
        <p:spPr>
          <a:xfrm>
            <a:off x="4954555" y="4393027"/>
            <a:ext cx="3069772" cy="80412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2CF94324-79B1-87E6-D073-6FCAC5C2A620}"/>
              </a:ext>
            </a:extLst>
          </p:cNvPr>
          <p:cNvSpPr txBox="1"/>
          <p:nvPr/>
        </p:nvSpPr>
        <p:spPr>
          <a:xfrm>
            <a:off x="1539552" y="5355771"/>
            <a:ext cx="74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30%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71DCAC-F9CD-8B42-1D04-70899619C69C}"/>
              </a:ext>
            </a:extLst>
          </p:cNvPr>
          <p:cNvSpPr txBox="1"/>
          <p:nvPr/>
        </p:nvSpPr>
        <p:spPr>
          <a:xfrm>
            <a:off x="2892977" y="5012485"/>
            <a:ext cx="74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40%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AB97E03-3FB1-A0F4-65B4-DF1C490458D9}"/>
              </a:ext>
            </a:extLst>
          </p:cNvPr>
          <p:cNvSpPr txBox="1"/>
          <p:nvPr/>
        </p:nvSpPr>
        <p:spPr>
          <a:xfrm>
            <a:off x="1577846" y="4805265"/>
            <a:ext cx="70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16%</a:t>
            </a:r>
            <a:endParaRPr lang="es-AR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8DA9ED-4AFF-D9FC-9B27-090CD2E66775}"/>
              </a:ext>
            </a:extLst>
          </p:cNvPr>
          <p:cNvSpPr txBox="1"/>
          <p:nvPr/>
        </p:nvSpPr>
        <p:spPr>
          <a:xfrm>
            <a:off x="2892977" y="4236098"/>
            <a:ext cx="74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20%</a:t>
            </a:r>
            <a:endParaRPr lang="es-AR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85F9373-6CB7-388B-4F98-B17C5315950D}"/>
              </a:ext>
            </a:extLst>
          </p:cNvPr>
          <p:cNvSpPr txBox="1"/>
          <p:nvPr/>
        </p:nvSpPr>
        <p:spPr>
          <a:xfrm>
            <a:off x="1525363" y="4133461"/>
            <a:ext cx="70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42%</a:t>
            </a:r>
            <a:endParaRPr lang="es-AR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DA504A-593C-A2FD-7A48-6F8800B3F816}"/>
              </a:ext>
            </a:extLst>
          </p:cNvPr>
          <p:cNvSpPr txBox="1"/>
          <p:nvPr/>
        </p:nvSpPr>
        <p:spPr>
          <a:xfrm>
            <a:off x="2892977" y="3670750"/>
            <a:ext cx="63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22%</a:t>
            </a:r>
            <a:endParaRPr lang="es-AR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998010C-3710-1357-04B8-74BE351A7FE7}"/>
              </a:ext>
            </a:extLst>
          </p:cNvPr>
          <p:cNvSpPr txBox="1"/>
          <p:nvPr/>
        </p:nvSpPr>
        <p:spPr>
          <a:xfrm>
            <a:off x="4245429" y="2317719"/>
            <a:ext cx="709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16%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93614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169EF7D-DE88-E13F-9291-DD3354FC0A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13640"/>
              </p:ext>
            </p:extLst>
          </p:nvPr>
        </p:nvGraphicFramePr>
        <p:xfrm>
          <a:off x="432317" y="302150"/>
          <a:ext cx="11144782" cy="6329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8168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A2E4454-D1B5-8231-A020-3FABB4D14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056557"/>
              </p:ext>
            </p:extLst>
          </p:nvPr>
        </p:nvGraphicFramePr>
        <p:xfrm>
          <a:off x="285750" y="228405"/>
          <a:ext cx="11677650" cy="639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8811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45F21AB-4712-E95D-5D74-7C32C1E502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68301"/>
              </p:ext>
            </p:extLst>
          </p:nvPr>
        </p:nvGraphicFramePr>
        <p:xfrm>
          <a:off x="333954" y="262393"/>
          <a:ext cx="10917142" cy="631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725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85250C0-050A-60B6-1C5E-9B27C8775935}"/>
              </a:ext>
            </a:extLst>
          </p:cNvPr>
          <p:cNvSpPr txBox="1"/>
          <p:nvPr/>
        </p:nvSpPr>
        <p:spPr>
          <a:xfrm>
            <a:off x="930533" y="247650"/>
            <a:ext cx="10144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/>
              <a:t>Escenario internacional incierto y </a:t>
            </a:r>
            <a:r>
              <a:rPr lang="es-AR" sz="4000" b="1" dirty="0" err="1"/>
              <a:t>volatil</a:t>
            </a:r>
            <a:endParaRPr lang="es-AR" sz="4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3DE97E-9C95-0345-0070-E9383B1886DB}"/>
              </a:ext>
            </a:extLst>
          </p:cNvPr>
          <p:cNvSpPr txBox="1"/>
          <p:nvPr/>
        </p:nvSpPr>
        <p:spPr>
          <a:xfrm>
            <a:off x="354563" y="1038420"/>
            <a:ext cx="116074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AR" sz="2600" dirty="0"/>
              <a:t>En 5 años hemos pasado por 3 cisnes negros: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AR" sz="2600" dirty="0"/>
              <a:t>Fiebre porcina africana, Influenza Aviar, EEB.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AR" sz="2600" dirty="0"/>
              <a:t>COVID 19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AR" sz="2600" dirty="0"/>
              <a:t>Guerra Rusia a Ucrania</a:t>
            </a:r>
          </a:p>
          <a:p>
            <a:pPr>
              <a:spcAft>
                <a:spcPts val="1200"/>
              </a:spcAft>
            </a:pPr>
            <a:r>
              <a:rPr lang="es-AR" sz="2600" dirty="0"/>
              <a:t>Inflación, devaluación monedas frente al </a:t>
            </a:r>
            <a:r>
              <a:rPr lang="es-AR" sz="2600" dirty="0" err="1"/>
              <a:t>dolar</a:t>
            </a:r>
            <a:r>
              <a:rPr lang="es-AR" sz="2600" dirty="0"/>
              <a:t> y tasas de interés en alza que generan mayor costo y menor demanda</a:t>
            </a:r>
          </a:p>
          <a:p>
            <a:pPr>
              <a:spcAft>
                <a:spcPts val="1200"/>
              </a:spcAft>
            </a:pPr>
            <a:r>
              <a:rPr lang="es-AR" sz="2600" dirty="0"/>
              <a:t>Crisis bancaria internacional en EEUU, Alemania, Suiza</a:t>
            </a:r>
          </a:p>
          <a:p>
            <a:pPr>
              <a:spcAft>
                <a:spcPts val="1200"/>
              </a:spcAft>
            </a:pPr>
            <a:r>
              <a:rPr lang="es-AR" sz="2600" dirty="0"/>
              <a:t>Cambios en las demandas y consumos principales mercados</a:t>
            </a:r>
          </a:p>
          <a:p>
            <a:pPr>
              <a:spcAft>
                <a:spcPts val="1200"/>
              </a:spcAft>
            </a:pPr>
            <a:r>
              <a:rPr lang="es-AR" sz="2600" dirty="0"/>
              <a:t>Impacto climático con nuevas demandas y regulaciones por Cambio Climático</a:t>
            </a:r>
          </a:p>
        </p:txBody>
      </p:sp>
    </p:spTree>
    <p:extLst>
      <p:ext uri="{BB962C8B-B14F-4D97-AF65-F5344CB8AC3E}">
        <p14:creationId xmlns:p14="http://schemas.microsoft.com/office/powerpoint/2010/main" val="27173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5429574A-8EDB-BC71-A01C-B4818C3E4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6" y="352817"/>
            <a:ext cx="10902344" cy="595273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565A14C-3115-A780-38F0-245198645C1B}"/>
              </a:ext>
            </a:extLst>
          </p:cNvPr>
          <p:cNvSpPr txBox="1"/>
          <p:nvPr/>
        </p:nvSpPr>
        <p:spPr>
          <a:xfrm>
            <a:off x="685800" y="552450"/>
            <a:ext cx="10147042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>
                <a:solidFill>
                  <a:schemeClr val="bg1"/>
                </a:solidFill>
              </a:rPr>
              <a:t>CHINA: EVOLUCION PRECIOS KG CARNE AL CONSUMIDOR</a:t>
            </a:r>
          </a:p>
          <a:p>
            <a:pPr algn="ctr"/>
            <a:endParaRPr lang="es-AR" sz="2400" b="1" dirty="0">
              <a:solidFill>
                <a:schemeClr val="bg1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A873A0A-43BE-7F1D-68E8-5A2D71AF7F6F}"/>
              </a:ext>
            </a:extLst>
          </p:cNvPr>
          <p:cNvSpPr/>
          <p:nvPr/>
        </p:nvSpPr>
        <p:spPr>
          <a:xfrm>
            <a:off x="6951306" y="1082351"/>
            <a:ext cx="2476109" cy="304178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Flecha: a la izquierda y derecha 5">
            <a:extLst>
              <a:ext uri="{FF2B5EF4-FFF2-40B4-BE49-F238E27FC236}">
                <a16:creationId xmlns:a16="http://schemas.microsoft.com/office/drawing/2014/main" id="{74368A0C-42C3-73C4-8664-967CDA032229}"/>
              </a:ext>
            </a:extLst>
          </p:cNvPr>
          <p:cNvSpPr/>
          <p:nvPr/>
        </p:nvSpPr>
        <p:spPr>
          <a:xfrm rot="5400000">
            <a:off x="4544785" y="2841952"/>
            <a:ext cx="667138" cy="50696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Flecha: a la izquierda y derecha 6">
            <a:extLst>
              <a:ext uri="{FF2B5EF4-FFF2-40B4-BE49-F238E27FC236}">
                <a16:creationId xmlns:a16="http://schemas.microsoft.com/office/drawing/2014/main" id="{7E205C66-CA33-6D3E-CE23-32CBCE60F418}"/>
              </a:ext>
            </a:extLst>
          </p:cNvPr>
          <p:cNvSpPr/>
          <p:nvPr/>
        </p:nvSpPr>
        <p:spPr>
          <a:xfrm rot="5400000">
            <a:off x="8018267" y="2091642"/>
            <a:ext cx="603438" cy="50696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Flecha: a la izquierda y derecha 7">
            <a:extLst>
              <a:ext uri="{FF2B5EF4-FFF2-40B4-BE49-F238E27FC236}">
                <a16:creationId xmlns:a16="http://schemas.microsoft.com/office/drawing/2014/main" id="{CB953A49-4436-D1D3-F98C-32CE04406B11}"/>
              </a:ext>
            </a:extLst>
          </p:cNvPr>
          <p:cNvSpPr/>
          <p:nvPr/>
        </p:nvSpPr>
        <p:spPr>
          <a:xfrm rot="5400000">
            <a:off x="10442722" y="2359303"/>
            <a:ext cx="1287200" cy="50696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9" name="Picture 2" descr="Trevor Curtis | Dribbble">
            <a:extLst>
              <a:ext uri="{FF2B5EF4-FFF2-40B4-BE49-F238E27FC236}">
                <a16:creationId xmlns:a16="http://schemas.microsoft.com/office/drawing/2014/main" id="{9AF255E3-0F36-EF90-541E-E241BBD31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471" y="1196977"/>
            <a:ext cx="1235529" cy="7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E3B89B7-7CA9-3D1B-597E-055DC41CDC9A}"/>
              </a:ext>
            </a:extLst>
          </p:cNvPr>
          <p:cNvSpPr txBox="1"/>
          <p:nvPr/>
        </p:nvSpPr>
        <p:spPr>
          <a:xfrm>
            <a:off x="4417731" y="1270046"/>
            <a:ext cx="1211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</a:rPr>
              <a:t>140%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F552F0F-C411-BA75-9A2B-B2221813027F}"/>
              </a:ext>
            </a:extLst>
          </p:cNvPr>
          <p:cNvSpPr txBox="1"/>
          <p:nvPr/>
        </p:nvSpPr>
        <p:spPr>
          <a:xfrm>
            <a:off x="7661014" y="1246330"/>
            <a:ext cx="1056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7004BCE-0A6C-DACE-556D-89801E517E15}"/>
              </a:ext>
            </a:extLst>
          </p:cNvPr>
          <p:cNvSpPr txBox="1"/>
          <p:nvPr/>
        </p:nvSpPr>
        <p:spPr>
          <a:xfrm>
            <a:off x="10310327" y="1193966"/>
            <a:ext cx="12102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chemeClr val="bg1"/>
                </a:solidFill>
              </a:rPr>
              <a:t>190%</a:t>
            </a:r>
          </a:p>
        </p:txBody>
      </p:sp>
    </p:spTree>
    <p:extLst>
      <p:ext uri="{BB962C8B-B14F-4D97-AF65-F5344CB8AC3E}">
        <p14:creationId xmlns:p14="http://schemas.microsoft.com/office/powerpoint/2010/main" val="223648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31CAFB4-322D-B887-67FF-098D6FA2B351}"/>
              </a:ext>
            </a:extLst>
          </p:cNvPr>
          <p:cNvSpPr txBox="1"/>
          <p:nvPr/>
        </p:nvSpPr>
        <p:spPr>
          <a:xfrm>
            <a:off x="578497" y="313113"/>
            <a:ext cx="10776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/>
              <a:t>PERSPECTIVAS CARNE BOVINA  2023-2024</a:t>
            </a:r>
            <a:endParaRPr lang="es-AR" sz="4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C75FF4-D239-C5A6-F45B-99ACF86B4623}"/>
              </a:ext>
            </a:extLst>
          </p:cNvPr>
          <p:cNvSpPr txBox="1"/>
          <p:nvPr/>
        </p:nvSpPr>
        <p:spPr>
          <a:xfrm>
            <a:off x="0" y="3900249"/>
            <a:ext cx="119254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000" b="1" dirty="0"/>
              <a:t>2. DEMANDA</a:t>
            </a:r>
          </a:p>
          <a:p>
            <a:pPr lvl="1">
              <a:spcAft>
                <a:spcPts val="600"/>
              </a:spcAft>
            </a:pPr>
            <a:r>
              <a:rPr lang="es-MX" sz="2200" dirty="0"/>
              <a:t>Recuperación lenta pero firme de la demanda a 1 año de la guerra</a:t>
            </a:r>
          </a:p>
          <a:p>
            <a:pPr lvl="1">
              <a:spcAft>
                <a:spcPts val="600"/>
              </a:spcAft>
            </a:pPr>
            <a:r>
              <a:rPr lang="es-MX" sz="2200" dirty="0"/>
              <a:t>China, liberado de restricciones recupera demanda  y precios, llamado de atención por brote de FPA</a:t>
            </a:r>
          </a:p>
          <a:p>
            <a:pPr lvl="1">
              <a:spcAft>
                <a:spcPts val="600"/>
              </a:spcAft>
            </a:pPr>
            <a:r>
              <a:rPr lang="es-MX" sz="2200" dirty="0"/>
              <a:t>SEA y MENA mercados en crecimiento de consumo</a:t>
            </a:r>
          </a:p>
          <a:p>
            <a:pPr lvl="1">
              <a:spcAft>
                <a:spcPts val="600"/>
              </a:spcAft>
            </a:pPr>
            <a:r>
              <a:rPr lang="es-MX" sz="2200" dirty="0"/>
              <a:t>EEUU, requerirá de mas importaciones para neutralizar caída oferta.</a:t>
            </a:r>
            <a:endParaRPr lang="es-AR" sz="2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CF51FD3-BF7C-84FA-5405-79157198EBD9}"/>
              </a:ext>
            </a:extLst>
          </p:cNvPr>
          <p:cNvSpPr txBox="1"/>
          <p:nvPr/>
        </p:nvSpPr>
        <p:spPr>
          <a:xfrm>
            <a:off x="0" y="1238716"/>
            <a:ext cx="1192549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MX" sz="2000" b="1" dirty="0"/>
              <a:t>1. OFERTA</a:t>
            </a:r>
          </a:p>
          <a:p>
            <a:pPr lvl="1">
              <a:spcAft>
                <a:spcPts val="600"/>
              </a:spcAft>
            </a:pPr>
            <a:r>
              <a:rPr lang="es-MX" sz="2200" dirty="0"/>
              <a:t>Fuerte caída de la oferta en EE.UU y CANADA por efectos de la sequia y,  caídas a mediano plazo de Argentina, Uruguay (sequia) y UE (restricciones ambientales)</a:t>
            </a:r>
          </a:p>
          <a:p>
            <a:pPr lvl="1">
              <a:spcAft>
                <a:spcPts val="600"/>
              </a:spcAft>
            </a:pPr>
            <a:r>
              <a:rPr lang="es-MX" sz="2200" dirty="0"/>
              <a:t>Brasil, líder en 2023 es posible que baje niveles de competitividad internacional, </a:t>
            </a:r>
          </a:p>
          <a:p>
            <a:pPr lvl="1">
              <a:spcAft>
                <a:spcPts val="600"/>
              </a:spcAft>
            </a:pPr>
            <a:r>
              <a:rPr lang="es-MX" sz="2200" dirty="0"/>
              <a:t>Solo Oceanía y México crecen pero en cantidad insuficiente para neutralizar la baja de los otros</a:t>
            </a:r>
            <a:r>
              <a:rPr lang="es-MX" sz="2000" dirty="0"/>
              <a:t>. </a:t>
            </a:r>
            <a:r>
              <a:rPr lang="es-MX" sz="2000" b="1" dirty="0"/>
              <a:t>En 2023 oferta mas escasa que en 2022 y menos aun en 2024.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313463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53B2C7-FF90-08C2-41FD-340E5277CF8D}"/>
              </a:ext>
            </a:extLst>
          </p:cNvPr>
          <p:cNvSpPr txBox="1"/>
          <p:nvPr/>
        </p:nvSpPr>
        <p:spPr>
          <a:xfrm>
            <a:off x="2255675" y="454481"/>
            <a:ext cx="75134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/>
              <a:t>PERSPECTIVAS GRANOS   2023-2024</a:t>
            </a:r>
            <a:endParaRPr lang="es-AR" sz="28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DF82EE-0D2B-F432-5E75-EF832C43824D}"/>
              </a:ext>
            </a:extLst>
          </p:cNvPr>
          <p:cNvSpPr txBox="1"/>
          <p:nvPr/>
        </p:nvSpPr>
        <p:spPr>
          <a:xfrm>
            <a:off x="513184" y="1240971"/>
            <a:ext cx="1141133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/>
              <a:t>Los fundamentos del mercado siguen siendo los mismos que en 2022: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AR" sz="2400" dirty="0"/>
              <a:t>Sin cambios en la demanda de EEUU y de China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2400" dirty="0"/>
              <a:t>La cosecha Sudamericana con Brasil y en menor medida Paraguay compensando parcialmente la fuerte caída de Argentina.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AR" sz="2400" dirty="0"/>
              <a:t>Para 2024, se espera una cosecha récord en EEUU  (10% + que 22/23)y los mercados futuros comienzan a descontar crecimientos de stocks y oferta.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s-AR" sz="2400" dirty="0"/>
              <a:t>Obviamente lo que suceda con la guerra  de Rusia a Ucrania, la eventual recuperación de la recesión global y las tasas de interés, entre otros definirán el comportamiento de la demanda </a:t>
            </a:r>
          </a:p>
          <a:p>
            <a:pPr>
              <a:spcAft>
                <a:spcPts val="1200"/>
              </a:spcAft>
            </a:pPr>
            <a:r>
              <a:rPr lang="es-AR" sz="2400" dirty="0"/>
              <a:t>Los mercados de futuro reflejan estas expectativas con bajas cercanas al 10% para las posiciones del segundo semestre que contribuirán a mejores márgenes en </a:t>
            </a:r>
            <a:r>
              <a:rPr lang="es-AR" sz="2400" dirty="0" err="1"/>
              <a:t>suplementacion</a:t>
            </a:r>
            <a:r>
              <a:rPr lang="es-AR" sz="2400" dirty="0"/>
              <a:t> y engorde.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85769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4E2E8B4-964A-2CD3-14EE-BB7BB46335D6}"/>
              </a:ext>
            </a:extLst>
          </p:cNvPr>
          <p:cNvSpPr txBox="1"/>
          <p:nvPr/>
        </p:nvSpPr>
        <p:spPr>
          <a:xfrm>
            <a:off x="2257426" y="2343150"/>
            <a:ext cx="81724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AR" sz="3200" b="1" dirty="0"/>
              <a:t>MUCHAS GRACIAS POR SU ATENCION</a:t>
            </a:r>
          </a:p>
          <a:p>
            <a:pPr algn="ctr">
              <a:spcAft>
                <a:spcPts val="1200"/>
              </a:spcAft>
            </a:pPr>
            <a:r>
              <a:rPr lang="es-AR" sz="3200" b="1" dirty="0"/>
              <a:t>PREGUNTAS?</a:t>
            </a:r>
          </a:p>
        </p:txBody>
      </p:sp>
      <p:pic>
        <p:nvPicPr>
          <p:cNvPr id="1026" name="Picture 2" descr="Coninagro">
            <a:extLst>
              <a:ext uri="{FF2B5EF4-FFF2-40B4-BE49-F238E27FC236}">
                <a16:creationId xmlns:a16="http://schemas.microsoft.com/office/drawing/2014/main" id="{A669D3F5-BE00-9E81-B4E3-C36A45601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84" y="3908239"/>
            <a:ext cx="3504229" cy="86768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8" name="Picture 4" descr="logo">
            <a:extLst>
              <a:ext uri="{FF2B5EF4-FFF2-40B4-BE49-F238E27FC236}">
                <a16:creationId xmlns:a16="http://schemas.microsoft.com/office/drawing/2014/main" id="{8BA91482-3C73-B808-D04E-210E39CD4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69" y="3908239"/>
            <a:ext cx="4268116" cy="97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A194CB-16D3-12D9-CAB2-A5C45D701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815" y="3908239"/>
            <a:ext cx="3253273" cy="83576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360CA2A-6E2F-2A37-52B5-3E22160C9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91" y="5331606"/>
            <a:ext cx="2771193" cy="82135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Imagen 7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FBEA6BA4-7868-2838-D87B-4D716A4FF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25" y="5331606"/>
            <a:ext cx="2766045" cy="8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9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DA9D090-9AF8-F0C1-3D7B-B56CA1B8D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0584567"/>
              </p:ext>
            </p:extLst>
          </p:nvPr>
        </p:nvGraphicFramePr>
        <p:xfrm>
          <a:off x="285749" y="209744"/>
          <a:ext cx="11649075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02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2C00FBD-C131-33BE-A007-44433780F9B4}"/>
              </a:ext>
            </a:extLst>
          </p:cNvPr>
          <p:cNvSpPr txBox="1"/>
          <p:nvPr/>
        </p:nvSpPr>
        <p:spPr>
          <a:xfrm>
            <a:off x="1222310" y="159967"/>
            <a:ext cx="9487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400" b="1" dirty="0"/>
              <a:t>Escenario Argentino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6AD2BC-5870-6D4E-FDD2-2AAC86F553D8}"/>
              </a:ext>
            </a:extLst>
          </p:cNvPr>
          <p:cNvSpPr txBox="1"/>
          <p:nvPr/>
        </p:nvSpPr>
        <p:spPr>
          <a:xfrm>
            <a:off x="334347" y="929408"/>
            <a:ext cx="1152330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AR" dirty="0"/>
              <a:t>La sequia mas importante de las ultimas décadas generará: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AR" dirty="0"/>
              <a:t>Perdidas de preñez promedio estimada en el 6-7 puntos a nivel país.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AR" dirty="0"/>
              <a:t>Perdida estimada de terneros nacidos 2023 de 1,2 a 1,3 millones. 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AR" dirty="0"/>
              <a:t>Primer trimestre aumento el 27% faena vacas/d, </a:t>
            </a:r>
            <a:r>
              <a:rPr lang="es-AR" dirty="0" err="1"/>
              <a:t>ía</a:t>
            </a:r>
            <a:r>
              <a:rPr lang="es-AR" dirty="0"/>
              <a:t> anticipa liquidación vacas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AR" dirty="0"/>
              <a:t>Corrales: primer trimestre se incremento el 37% la cantidad de cabezas encerradas sobre año anterior. Básicamente terneros/as. Se espera corrales saturen capacidad en 1 mes que asegura oferta abundante de gordo desde junio a octubre con caídas posteriores.</a:t>
            </a:r>
          </a:p>
          <a:p>
            <a:pPr marL="742950" lvl="1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AR" dirty="0"/>
              <a:t>Reducción recrías para aliviar campos anticipa caída oferta de </a:t>
            </a:r>
            <a:r>
              <a:rPr lang="es-AR" dirty="0" err="1"/>
              <a:t>entre-pesados</a:t>
            </a:r>
            <a:r>
              <a:rPr lang="es-AR" dirty="0"/>
              <a:t> y pesados.</a:t>
            </a:r>
          </a:p>
          <a:p>
            <a:pPr>
              <a:spcAft>
                <a:spcPts val="1800"/>
              </a:spcAft>
            </a:pPr>
            <a:r>
              <a:rPr lang="es-AR" dirty="0"/>
              <a:t>Destete récord  en zafra 2023 ( 700 mil terneros) y anticipo oferta (+25%) encuentra a la demanda con muy baja oferta forrajera (récord), limitado financieramente y con corrales de hotelería llenos.</a:t>
            </a:r>
          </a:p>
          <a:p>
            <a:pPr>
              <a:spcAft>
                <a:spcPts val="1800"/>
              </a:spcAft>
            </a:pPr>
            <a:r>
              <a:rPr lang="es-AR" dirty="0"/>
              <a:t>Bajas oportunidades de mejora de precios hasta fines de invierno.</a:t>
            </a:r>
          </a:p>
          <a:p>
            <a:pPr>
              <a:spcAft>
                <a:spcPts val="1800"/>
              </a:spcAft>
            </a:pPr>
            <a:r>
              <a:rPr lang="es-AR" dirty="0"/>
              <a:t>Políticas de intervención hasta octubre,  se espera cambios luego de elecciones.</a:t>
            </a:r>
          </a:p>
          <a:p>
            <a:pPr>
              <a:spcAft>
                <a:spcPts val="1800"/>
              </a:spcAft>
            </a:pPr>
            <a:r>
              <a:rPr lang="es-AR" dirty="0"/>
              <a:t>Demanda internacional creciente con precios al alza pero demanda concentrada y limitada.</a:t>
            </a:r>
          </a:p>
        </p:txBody>
      </p:sp>
    </p:spTree>
    <p:extLst>
      <p:ext uri="{BB962C8B-B14F-4D97-AF65-F5344CB8AC3E}">
        <p14:creationId xmlns:p14="http://schemas.microsoft.com/office/powerpoint/2010/main" val="47253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8A2A74F9-9FA2-6BA7-8B51-8EA332C45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2264"/>
            <a:ext cx="10810875" cy="662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3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0DAA822-6315-2A7F-FFDD-E5B3E98B0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994411"/>
              </p:ext>
            </p:extLst>
          </p:nvPr>
        </p:nvGraphicFramePr>
        <p:xfrm>
          <a:off x="342899" y="200025"/>
          <a:ext cx="11572875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00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F72BEAD-387C-4CA7-9C3F-D48BB93AB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270949"/>
              </p:ext>
            </p:extLst>
          </p:nvPr>
        </p:nvGraphicFramePr>
        <p:xfrm>
          <a:off x="590550" y="366518"/>
          <a:ext cx="11201400" cy="620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369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810055A-CB14-98F1-B7F3-3EC4C63AB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024821"/>
              </p:ext>
            </p:extLst>
          </p:nvPr>
        </p:nvGraphicFramePr>
        <p:xfrm>
          <a:off x="590549" y="352425"/>
          <a:ext cx="11172825" cy="618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4321574C-418A-1B4D-01FC-80849BB1E13E}"/>
              </a:ext>
            </a:extLst>
          </p:cNvPr>
          <p:cNvSpPr/>
          <p:nvPr/>
        </p:nvSpPr>
        <p:spPr>
          <a:xfrm>
            <a:off x="9573208" y="998376"/>
            <a:ext cx="839755" cy="503853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952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14B5C02-B119-E3FA-BDEC-3ECBB3874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178269"/>
              </p:ext>
            </p:extLst>
          </p:nvPr>
        </p:nvGraphicFramePr>
        <p:xfrm>
          <a:off x="547687" y="347662"/>
          <a:ext cx="11325225" cy="616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50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731</TotalTime>
  <Words>695</Words>
  <Application>Microsoft Office PowerPoint</Application>
  <PresentationFormat>Panorámica</PresentationFormat>
  <Paragraphs>80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Wingdings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Tonelli</dc:creator>
  <cp:lastModifiedBy>Victor Tonelli</cp:lastModifiedBy>
  <cp:revision>45</cp:revision>
  <dcterms:created xsi:type="dcterms:W3CDTF">2023-03-26T12:17:33Z</dcterms:created>
  <dcterms:modified xsi:type="dcterms:W3CDTF">2023-04-13T21:06:28Z</dcterms:modified>
</cp:coreProperties>
</file>