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23" d="100"/>
          <a:sy n="123" d="100"/>
        </p:scale>
        <p:origin x="-114" y="-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Resultados en las balanzas comerciales intrasectoriales en 2019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Hoja1!$Q$37</c:f>
              <c:strCache>
                <c:ptCount val="1"/>
                <c:pt idx="0">
                  <c:v>Exportaciones 2019 en millones de dólares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Hoja1!$P$38:$P$43</c:f>
              <c:strCache>
                <c:ptCount val="6"/>
                <c:pt idx="0">
                  <c:v>Total productos de base agroproductiva</c:v>
                </c:pt>
                <c:pt idx="1">
                  <c:v>Total productos de base mineral</c:v>
                </c:pt>
                <c:pt idx="2">
                  <c:v>Total productos de base producción industrial</c:v>
                </c:pt>
                <c:pt idx="3">
                  <c:v>Total metales preciosos</c:v>
                </c:pt>
                <c:pt idx="4">
                  <c:v>Objetos de arte y antigüedades</c:v>
                </c:pt>
                <c:pt idx="5">
                  <c:v>Total servicios (estimado)</c:v>
                </c:pt>
              </c:strCache>
            </c:strRef>
          </c:cat>
          <c:val>
            <c:numRef>
              <c:f>Hoja1!$Q$38:$Q$43</c:f>
              <c:numCache>
                <c:formatCode>#,##0</c:formatCode>
                <c:ptCount val="6"/>
                <c:pt idx="0">
                  <c:v>42110</c:v>
                </c:pt>
                <c:pt idx="1">
                  <c:v>3620</c:v>
                </c:pt>
                <c:pt idx="2">
                  <c:v>14959</c:v>
                </c:pt>
                <c:pt idx="3">
                  <c:v>2565</c:v>
                </c:pt>
                <c:pt idx="4">
                  <c:v>530</c:v>
                </c:pt>
                <c:pt idx="5">
                  <c:v>13150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707-4894-AC9E-C276B3C37785}"/>
            </c:ext>
          </c:extLst>
        </c:ser>
        <c:ser>
          <c:idx val="1"/>
          <c:order val="1"/>
          <c:tx>
            <c:strRef>
              <c:f>Hoja1!$R$37</c:f>
              <c:strCache>
                <c:ptCount val="1"/>
                <c:pt idx="0">
                  <c:v>Importaciones en 2019 en millones de dólares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Hoja1!$P$38:$P$43</c:f>
              <c:strCache>
                <c:ptCount val="6"/>
                <c:pt idx="0">
                  <c:v>Total productos de base agroproductiva</c:v>
                </c:pt>
                <c:pt idx="1">
                  <c:v>Total productos de base mineral</c:v>
                </c:pt>
                <c:pt idx="2">
                  <c:v>Total productos de base producción industrial</c:v>
                </c:pt>
                <c:pt idx="3">
                  <c:v>Total metales preciosos</c:v>
                </c:pt>
                <c:pt idx="4">
                  <c:v>Objetos de arte y antigüedades</c:v>
                </c:pt>
                <c:pt idx="5">
                  <c:v>Total servicios (estimado)</c:v>
                </c:pt>
              </c:strCache>
            </c:strRef>
          </c:cat>
          <c:val>
            <c:numRef>
              <c:f>Hoja1!$R$38:$R$43</c:f>
              <c:numCache>
                <c:formatCode>#,##0</c:formatCode>
                <c:ptCount val="6"/>
                <c:pt idx="0">
                  <c:v>4575</c:v>
                </c:pt>
                <c:pt idx="1">
                  <c:v>4784</c:v>
                </c:pt>
                <c:pt idx="2">
                  <c:v>39024</c:v>
                </c:pt>
                <c:pt idx="3">
                  <c:v>143</c:v>
                </c:pt>
                <c:pt idx="4">
                  <c:v>5</c:v>
                </c:pt>
                <c:pt idx="5">
                  <c:v>17550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707-4894-AC9E-C276B3C37785}"/>
            </c:ext>
          </c:extLst>
        </c:ser>
        <c:ser>
          <c:idx val="2"/>
          <c:order val="2"/>
          <c:tx>
            <c:strRef>
              <c:f>Hoja1!$S$37</c:f>
              <c:strCache>
                <c:ptCount val="1"/>
                <c:pt idx="0">
                  <c:v>Saldo comercial en 2019 en millones de dólares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Hoja1!$P$38:$P$43</c:f>
              <c:strCache>
                <c:ptCount val="6"/>
                <c:pt idx="0">
                  <c:v>Total productos de base agroproductiva</c:v>
                </c:pt>
                <c:pt idx="1">
                  <c:v>Total productos de base mineral</c:v>
                </c:pt>
                <c:pt idx="2">
                  <c:v>Total productos de base producción industrial</c:v>
                </c:pt>
                <c:pt idx="3">
                  <c:v>Total metales preciosos</c:v>
                </c:pt>
                <c:pt idx="4">
                  <c:v>Objetos de arte y antigüedades</c:v>
                </c:pt>
                <c:pt idx="5">
                  <c:v>Total servicios (estimado)</c:v>
                </c:pt>
              </c:strCache>
            </c:strRef>
          </c:cat>
          <c:val>
            <c:numRef>
              <c:f>Hoja1!$S$38:$S$43</c:f>
              <c:numCache>
                <c:formatCode>#,##0</c:formatCode>
                <c:ptCount val="6"/>
                <c:pt idx="0">
                  <c:v>37535</c:v>
                </c:pt>
                <c:pt idx="1">
                  <c:v>-1164</c:v>
                </c:pt>
                <c:pt idx="2">
                  <c:v>-24072</c:v>
                </c:pt>
                <c:pt idx="3">
                  <c:v>2422</c:v>
                </c:pt>
                <c:pt idx="4">
                  <c:v>524</c:v>
                </c:pt>
                <c:pt idx="5">
                  <c:v>-4400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707-4894-AC9E-C276B3C377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136640"/>
        <c:axId val="35138176"/>
      </c:barChart>
      <c:catAx>
        <c:axId val="35136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5138176"/>
        <c:crosses val="autoZero"/>
        <c:auto val="1"/>
        <c:lblAlgn val="ctr"/>
        <c:lblOffset val="100"/>
        <c:noMultiLvlLbl val="0"/>
      </c:catAx>
      <c:valAx>
        <c:axId val="35138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5136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F066AB5-4890-48CF-90D7-3D705D2049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0E23FB44-50E2-4CE4-8628-B772906063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9B92DA3-E8ED-42CC-802F-DCB48105D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B53F-8AD4-4EF4-AE61-9CEC5DC38C53}" type="datetimeFigureOut">
              <a:rPr lang="es-AR" smtClean="0"/>
              <a:t>23/04/2020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9213856-F968-450A-87AB-BA613352B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0BAB01D-D431-410D-A2DB-4B2A23804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3F32-5829-475F-BC92-25DF025209B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73853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065A226-4592-43BC-A292-706997F02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207DA47F-823E-426D-BD48-D06794CA5B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9972DF7-C7E6-41DE-B9C4-F53C363E1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B53F-8AD4-4EF4-AE61-9CEC5DC38C53}" type="datetimeFigureOut">
              <a:rPr lang="es-AR" smtClean="0"/>
              <a:t>23/04/2020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3A69B5C-CE39-4381-AE92-55CDB7BF3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206CB1E-F936-4158-8B54-EF02DECFB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3F32-5829-475F-BC92-25DF025209B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39561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0AE87E09-D989-45D2-B4B3-97314E5122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CE0FE45C-A609-400B-9A6D-059820AD3A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8419530-9021-4590-9571-94604DD44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B53F-8AD4-4EF4-AE61-9CEC5DC38C53}" type="datetimeFigureOut">
              <a:rPr lang="es-AR" smtClean="0"/>
              <a:t>23/04/2020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7648351-9E98-4523-B98E-CE18410A3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3F179ADB-350C-48C4-8F4C-48B1EE461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3F32-5829-475F-BC92-25DF025209B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37960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543" y="232229"/>
            <a:ext cx="7888515" cy="1132547"/>
          </a:xfrm>
        </p:spPr>
        <p:txBody>
          <a:bodyPr anchor="t">
            <a:noAutofit/>
          </a:bodyPr>
          <a:lstStyle>
            <a:lvl1pPr>
              <a:defRPr sz="4800" b="1">
                <a:solidFill>
                  <a:srgbClr val="01716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417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BEA5CFE-780D-487B-860D-863E6E816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E55A3CB-A1AA-4192-90A0-A534EEEF8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E95DFA3-C0CE-4D2F-B563-747EB16BE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B53F-8AD4-4EF4-AE61-9CEC5DC38C53}" type="datetimeFigureOut">
              <a:rPr lang="es-AR" smtClean="0"/>
              <a:t>23/04/2020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6D2BA65-3789-4BB2-A0F3-5446865B2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C3A3F3A-C097-4F31-8368-F48064A98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3F32-5829-475F-BC92-25DF025209B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45433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B6A89EE-5789-4357-9EA7-900EBBB94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9C8FC869-1B82-450F-9C29-5C2141D014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8C9C653-FD58-4CDE-B87E-868B9BA9C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B53F-8AD4-4EF4-AE61-9CEC5DC38C53}" type="datetimeFigureOut">
              <a:rPr lang="es-AR" smtClean="0"/>
              <a:t>23/04/2020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719777C-03A6-44C9-BCEC-C858A5EA7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D0410C5-4F3F-473D-965A-AADB1B107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3F32-5829-475F-BC92-25DF025209B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13075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790FA88-77A1-405E-A2FD-537485B29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7A63001-47BE-44E7-B40D-F2DB1C3CAA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AA7CA1C0-DEAA-4064-B7C6-8616D00D97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193A160F-88B9-47C6-BA4B-E55FCE08C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B53F-8AD4-4EF4-AE61-9CEC5DC38C53}" type="datetimeFigureOut">
              <a:rPr lang="es-AR" smtClean="0"/>
              <a:t>23/04/2020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788E171C-C7BB-4A8C-80CF-BCB5C341A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C186600-FC2C-4707-8BB9-3CA2ADF83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3F32-5829-475F-BC92-25DF025209B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5249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D4E6575-24EA-4F56-A7DA-2C83F354C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1F51500F-F45D-4D3E-9B24-17D1DB1D9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B9A42BC1-F2D8-4B52-BBA4-3E61C0F12A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056FDA8D-3F28-4895-9189-55D53C76A8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F2257CC1-F2D5-4D9B-AB04-09206C9192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229F9115-D14E-47BC-B369-390881637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B53F-8AD4-4EF4-AE61-9CEC5DC38C53}" type="datetimeFigureOut">
              <a:rPr lang="es-AR" smtClean="0"/>
              <a:t>23/04/2020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FDAB1F9A-95F0-4CA8-957E-777E4B8C8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A69B5242-FC0D-4BD8-A9E2-9F0593601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3F32-5829-475F-BC92-25DF025209B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18553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E6BE50C-9629-48FC-AAB2-BB2B26AF6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3164A324-C570-47B3-B319-DEDEA692A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B53F-8AD4-4EF4-AE61-9CEC5DC38C53}" type="datetimeFigureOut">
              <a:rPr lang="es-AR" smtClean="0"/>
              <a:t>23/04/2020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53C07BF5-BC44-45DD-A08C-FD2B01064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EF079908-83EA-47E2-89CF-D03C81B88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3F32-5829-475F-BC92-25DF025209B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72020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48BB2403-33DE-4BC1-883A-7B5F96892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B53F-8AD4-4EF4-AE61-9CEC5DC38C53}" type="datetimeFigureOut">
              <a:rPr lang="es-AR" smtClean="0"/>
              <a:t>23/04/2020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9E75F85B-C8AB-4645-9CB2-86D188DF4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96F56D87-F544-479E-B12D-9AFA8BAD2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3F32-5829-475F-BC92-25DF025209B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4743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D7DD833-B40E-43C2-A14D-0690C6A9A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EB0749E-33B3-4403-8C32-FA0CFFE5A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736AAC9E-4B80-4326-BE99-4F9EF7978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119B13E-AC67-42EE-9E75-A26AED8CC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B53F-8AD4-4EF4-AE61-9CEC5DC38C53}" type="datetimeFigureOut">
              <a:rPr lang="es-AR" smtClean="0"/>
              <a:t>23/04/2020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1C740596-0B02-4F50-8026-0079AF0E1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F2E15433-B0CB-4EF1-9346-20CF7A52E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3F32-5829-475F-BC92-25DF025209B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00744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37DDA1B-D133-4035-A19F-DC4F45EC4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2355D8CA-65B2-4EF9-A00D-69E03535D5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41EC367B-F6CD-4792-9DC3-02D625DB6D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9FBAEFA9-CA33-4CBC-AFB7-1F6AC7CCF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B53F-8AD4-4EF4-AE61-9CEC5DC38C53}" type="datetimeFigureOut">
              <a:rPr lang="es-AR" smtClean="0"/>
              <a:t>23/04/2020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CE6CF56A-212E-4ABF-9EF8-A573C315B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EC3EF43B-C807-4CB0-B3F4-73971A2E9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3F32-5829-475F-BC92-25DF025209B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82922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9C73CEB8-B1B5-41C3-89B7-3FF5F8F36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AEEC172-FA2D-4723-801A-33B50BF97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5BBD3CD-E010-41EE-9DE2-687CABE4A8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7B53F-8AD4-4EF4-AE61-9CEC5DC38C53}" type="datetimeFigureOut">
              <a:rPr lang="es-AR" smtClean="0"/>
              <a:t>23/04/2020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DAB3BF5-74E4-4185-98AC-622A886A9B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9E1EF9F-E62D-4ABF-B319-155354E5D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3F32-5829-475F-BC92-25DF025209B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97119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jpeg"/><Relationship Id="rId18" Type="http://schemas.openxmlformats.org/officeDocument/2006/relationships/image" Target="../media/image22.png"/><Relationship Id="rId3" Type="http://schemas.openxmlformats.org/officeDocument/2006/relationships/image" Target="../media/image7.jpeg"/><Relationship Id="rId21" Type="http://schemas.openxmlformats.org/officeDocument/2006/relationships/image" Target="../media/image24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jpe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" name="Picture 2" descr="Resultado de imagen para coninagro">
            <a:extLst>
              <a:ext uri="{FF2B5EF4-FFF2-40B4-BE49-F238E27FC236}">
                <a16:creationId xmlns:a16="http://schemas.microsoft.com/office/drawing/2014/main" xmlns="" id="{E5B3185A-00A4-4931-A8CE-F0DA039AD5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7409" y="442926"/>
            <a:ext cx="2007055" cy="431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5365969" y="2790387"/>
            <a:ext cx="47280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Auspician y acompañan nuestras capacitaciones </a:t>
            </a:r>
          </a:p>
          <a:p>
            <a:endParaRPr lang="es-ES" dirty="0"/>
          </a:p>
        </p:txBody>
      </p:sp>
      <p:sp>
        <p:nvSpPr>
          <p:cNvPr id="3" name="AutoShape 2" descr="IPCVA - Agritot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3932" y="3630446"/>
            <a:ext cx="2777909" cy="1654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utoShape 6" descr="Renatre | Somos el Camp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846" y="5431487"/>
            <a:ext cx="1289578" cy="1032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1326" y="5773360"/>
            <a:ext cx="1771890" cy="490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" name="Picture 2" descr="C:\Users\usuario\Desktop\WhatsApp Image 2020-04-22 at 19.51.56.jpe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488"/>
          <a:stretch/>
        </p:blipFill>
        <p:spPr bwMode="auto">
          <a:xfrm>
            <a:off x="0" y="177451"/>
            <a:ext cx="3861762" cy="2877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4573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2" name="22531 Grupo"/>
          <p:cNvGrpSpPr/>
          <p:nvPr/>
        </p:nvGrpSpPr>
        <p:grpSpPr>
          <a:xfrm>
            <a:off x="7946338" y="3970066"/>
            <a:ext cx="1374080" cy="874452"/>
            <a:chOff x="6260607" y="3262693"/>
            <a:chExt cx="1374080" cy="874452"/>
          </a:xfrm>
        </p:grpSpPr>
        <p:pic>
          <p:nvPicPr>
            <p:cNvPr id="22537" name="Picture 9" descr="Resultado de imagen para aca salud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60607" y="3262693"/>
              <a:ext cx="1374080" cy="2610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5" name="CuadroTexto 70"/>
            <p:cNvSpPr txBox="1"/>
            <p:nvPr/>
          </p:nvSpPr>
          <p:spPr>
            <a:xfrm>
              <a:off x="6396046" y="3614994"/>
              <a:ext cx="1108939" cy="5221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99568" rIns="99568" bIns="0" numCol="1" spcCol="1270" anchor="t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dirty="0"/>
                <a:t>ACA SALUD</a:t>
              </a:r>
            </a:p>
          </p:txBody>
        </p:sp>
      </p:grpSp>
      <p:grpSp>
        <p:nvGrpSpPr>
          <p:cNvPr id="14" name="13 Grupo"/>
          <p:cNvGrpSpPr/>
          <p:nvPr/>
        </p:nvGrpSpPr>
        <p:grpSpPr>
          <a:xfrm>
            <a:off x="3749946" y="949533"/>
            <a:ext cx="1183522" cy="1228354"/>
            <a:chOff x="3749946" y="630488"/>
            <a:chExt cx="1183522" cy="1228354"/>
          </a:xfrm>
        </p:grpSpPr>
        <p:pic>
          <p:nvPicPr>
            <p:cNvPr id="22533" name="Picture 5" descr="Imagen relacionada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9946" y="630488"/>
              <a:ext cx="1183522" cy="7186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7" name="Grupo 13"/>
            <p:cNvGrpSpPr/>
            <p:nvPr/>
          </p:nvGrpSpPr>
          <p:grpSpPr>
            <a:xfrm>
              <a:off x="3770763" y="1301460"/>
              <a:ext cx="1159123" cy="557382"/>
              <a:chOff x="3845" y="969194"/>
              <a:chExt cx="1326824" cy="642920"/>
            </a:xfrm>
          </p:grpSpPr>
          <p:sp>
            <p:nvSpPr>
              <p:cNvPr id="78" name="Rectángulo 14"/>
              <p:cNvSpPr/>
              <p:nvPr/>
            </p:nvSpPr>
            <p:spPr>
              <a:xfrm>
                <a:off x="3845" y="1119863"/>
                <a:ext cx="1326824" cy="492251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9" name="CuadroTexto 15"/>
              <p:cNvSpPr txBox="1"/>
              <p:nvPr/>
            </p:nvSpPr>
            <p:spPr>
              <a:xfrm>
                <a:off x="3845" y="969194"/>
                <a:ext cx="1326824" cy="49225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13792" tIns="113792" rIns="113792" bIns="0" numCol="1" spcCol="1270" anchor="t" anchorCtr="0">
                <a:noAutofit/>
              </a:bodyPr>
              <a:lstStyle/>
              <a:p>
                <a:pPr algn="ctr" defTabSz="71118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1600" b="1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Calibri" panose="020F0502020204030204"/>
                  </a:rPr>
                  <a:t>FECOVITA</a:t>
                </a:r>
              </a:p>
            </p:txBody>
          </p:sp>
        </p:grpSp>
      </p:grpSp>
      <p:grpSp>
        <p:nvGrpSpPr>
          <p:cNvPr id="13" name="12 Grupo"/>
          <p:cNvGrpSpPr/>
          <p:nvPr/>
        </p:nvGrpSpPr>
        <p:grpSpPr>
          <a:xfrm>
            <a:off x="5218735" y="573219"/>
            <a:ext cx="1442945" cy="1604651"/>
            <a:chOff x="5218735" y="254174"/>
            <a:chExt cx="1442945" cy="1604651"/>
          </a:xfrm>
        </p:grpSpPr>
        <p:pic>
          <p:nvPicPr>
            <p:cNvPr id="22531" name="Picture 3" descr="Imagen relacionada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8735" y="254174"/>
              <a:ext cx="1442945" cy="14429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82" name="Grupo 17"/>
            <p:cNvGrpSpPr/>
            <p:nvPr/>
          </p:nvGrpSpPr>
          <p:grpSpPr>
            <a:xfrm>
              <a:off x="5392869" y="1314966"/>
              <a:ext cx="1159123" cy="543859"/>
              <a:chOff x="1463407" y="979815"/>
              <a:chExt cx="1326824" cy="625875"/>
            </a:xfrm>
          </p:grpSpPr>
          <p:sp>
            <p:nvSpPr>
              <p:cNvPr id="83" name="Rectángulo 18"/>
              <p:cNvSpPr/>
              <p:nvPr/>
            </p:nvSpPr>
            <p:spPr>
              <a:xfrm>
                <a:off x="1463407" y="1113439"/>
                <a:ext cx="1326824" cy="492251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4" name="CuadroTexto 19"/>
              <p:cNvSpPr txBox="1"/>
              <p:nvPr/>
            </p:nvSpPr>
            <p:spPr>
              <a:xfrm>
                <a:off x="1463407" y="979815"/>
                <a:ext cx="1326824" cy="49225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13792" tIns="113792" rIns="113792" bIns="0" numCol="1" spcCol="1270" anchor="t" anchorCtr="0">
                <a:noAutofit/>
              </a:bodyPr>
              <a:lstStyle/>
              <a:p>
                <a:pPr algn="ctr" defTabSz="71118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1600" b="1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Calibri" panose="020F0502020204030204"/>
                  </a:rPr>
                  <a:t>ACA</a:t>
                </a:r>
              </a:p>
            </p:txBody>
          </p:sp>
        </p:grpSp>
      </p:grpSp>
      <p:grpSp>
        <p:nvGrpSpPr>
          <p:cNvPr id="85" name="84 Grupo"/>
          <p:cNvGrpSpPr/>
          <p:nvPr/>
        </p:nvGrpSpPr>
        <p:grpSpPr>
          <a:xfrm>
            <a:off x="6917209" y="805134"/>
            <a:ext cx="1289940" cy="1372753"/>
            <a:chOff x="5909735" y="523674"/>
            <a:chExt cx="1289940" cy="1372753"/>
          </a:xfrm>
        </p:grpSpPr>
        <p:sp>
          <p:nvSpPr>
            <p:cNvPr id="86" name="Rectángulo redondeado 20"/>
            <p:cNvSpPr/>
            <p:nvPr/>
          </p:nvSpPr>
          <p:spPr>
            <a:xfrm>
              <a:off x="5909735" y="523674"/>
              <a:ext cx="1289940" cy="924885"/>
            </a:xfrm>
            <a:prstGeom prst="roundRect">
              <a:avLst/>
            </a:prstGeom>
            <a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87" name="Grupo 21"/>
            <p:cNvGrpSpPr/>
            <p:nvPr/>
          </p:nvGrpSpPr>
          <p:grpSpPr>
            <a:xfrm>
              <a:off x="5940864" y="1339045"/>
              <a:ext cx="1258811" cy="557382"/>
              <a:chOff x="2922969" y="932846"/>
              <a:chExt cx="1326824" cy="642920"/>
            </a:xfrm>
          </p:grpSpPr>
          <p:sp>
            <p:nvSpPr>
              <p:cNvPr id="88" name="Rectángulo 22"/>
              <p:cNvSpPr/>
              <p:nvPr/>
            </p:nvSpPr>
            <p:spPr>
              <a:xfrm>
                <a:off x="2922969" y="1083515"/>
                <a:ext cx="1326824" cy="492251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9" name="CuadroTexto 23"/>
              <p:cNvSpPr txBox="1"/>
              <p:nvPr/>
            </p:nvSpPr>
            <p:spPr>
              <a:xfrm>
                <a:off x="2922969" y="932846"/>
                <a:ext cx="1326824" cy="49225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13792" tIns="113792" rIns="113792" bIns="0" numCol="1" spcCol="1270" anchor="t" anchorCtr="0">
                <a:noAutofit/>
              </a:bodyPr>
              <a:lstStyle/>
              <a:p>
                <a:pPr algn="ctr" defTabSz="71118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1600" b="1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Calibri" panose="020F0502020204030204"/>
                  </a:rPr>
                  <a:t>ENTRE RÍOS</a:t>
                </a:r>
              </a:p>
            </p:txBody>
          </p:sp>
        </p:grpSp>
      </p:grpSp>
      <p:grpSp>
        <p:nvGrpSpPr>
          <p:cNvPr id="90" name="89 Grupo"/>
          <p:cNvGrpSpPr/>
          <p:nvPr/>
        </p:nvGrpSpPr>
        <p:grpSpPr>
          <a:xfrm>
            <a:off x="8572366" y="790144"/>
            <a:ext cx="1411108" cy="1387743"/>
            <a:chOff x="7167082" y="522533"/>
            <a:chExt cx="1411108" cy="1387743"/>
          </a:xfrm>
        </p:grpSpPr>
        <p:sp>
          <p:nvSpPr>
            <p:cNvPr id="91" name="Rectángulo redondeado 24"/>
            <p:cNvSpPr/>
            <p:nvPr/>
          </p:nvSpPr>
          <p:spPr>
            <a:xfrm>
              <a:off x="7396602" y="522533"/>
              <a:ext cx="876136" cy="855723"/>
            </a:xfrm>
            <a:prstGeom prst="roundRect">
              <a:avLst/>
            </a:prstGeom>
            <a:blipFill rotWithShape="1">
              <a:blip r:embed="rId6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92" name="Grupo 25"/>
            <p:cNvGrpSpPr/>
            <p:nvPr/>
          </p:nvGrpSpPr>
          <p:grpSpPr>
            <a:xfrm>
              <a:off x="7167082" y="1352894"/>
              <a:ext cx="1411108" cy="557382"/>
              <a:chOff x="4382532" y="960107"/>
              <a:chExt cx="1326824" cy="642920"/>
            </a:xfrm>
          </p:grpSpPr>
          <p:sp>
            <p:nvSpPr>
              <p:cNvPr id="93" name="Rectángulo 26"/>
              <p:cNvSpPr/>
              <p:nvPr/>
            </p:nvSpPr>
            <p:spPr>
              <a:xfrm>
                <a:off x="4382532" y="1110776"/>
                <a:ext cx="1326824" cy="492251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4" name="CuadroTexto 27"/>
              <p:cNvSpPr txBox="1"/>
              <p:nvPr/>
            </p:nvSpPr>
            <p:spPr>
              <a:xfrm>
                <a:off x="4382532" y="960107"/>
                <a:ext cx="1326824" cy="49225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13792" tIns="113792" rIns="113792" bIns="0" numCol="1" spcCol="1270" anchor="t" anchorCtr="0">
                <a:noAutofit/>
              </a:bodyPr>
              <a:lstStyle/>
              <a:p>
                <a:pPr algn="ctr" defTabSz="71118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1600" b="1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Calibri" panose="020F0502020204030204"/>
                  </a:rPr>
                  <a:t>CORRIENTES</a:t>
                </a:r>
              </a:p>
            </p:txBody>
          </p:sp>
        </p:grpSp>
      </p:grpSp>
      <p:grpSp>
        <p:nvGrpSpPr>
          <p:cNvPr id="95" name="94 Grupo"/>
          <p:cNvGrpSpPr/>
          <p:nvPr/>
        </p:nvGrpSpPr>
        <p:grpSpPr>
          <a:xfrm>
            <a:off x="10348691" y="815575"/>
            <a:ext cx="1294109" cy="1307165"/>
            <a:chOff x="8565611" y="532716"/>
            <a:chExt cx="1294109" cy="1307165"/>
          </a:xfrm>
        </p:grpSpPr>
        <p:sp>
          <p:nvSpPr>
            <p:cNvPr id="96" name="Rectángulo redondeado 28"/>
            <p:cNvSpPr/>
            <p:nvPr/>
          </p:nvSpPr>
          <p:spPr>
            <a:xfrm>
              <a:off x="8662586" y="532716"/>
              <a:ext cx="876913" cy="874199"/>
            </a:xfrm>
            <a:prstGeom prst="roundRect">
              <a:avLst/>
            </a:prstGeom>
            <a:blipFill rotWithShape="1">
              <a:blip r:embed="rId7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97" name="Grupo 29"/>
            <p:cNvGrpSpPr/>
            <p:nvPr/>
          </p:nvGrpSpPr>
          <p:grpSpPr>
            <a:xfrm>
              <a:off x="8565611" y="1337641"/>
              <a:ext cx="1294109" cy="502240"/>
              <a:chOff x="5687578" y="960103"/>
              <a:chExt cx="1481340" cy="579316"/>
            </a:xfrm>
          </p:grpSpPr>
          <p:sp>
            <p:nvSpPr>
              <p:cNvPr id="98" name="Rectángulo 30"/>
              <p:cNvSpPr/>
              <p:nvPr/>
            </p:nvSpPr>
            <p:spPr>
              <a:xfrm>
                <a:off x="5842094" y="1047168"/>
                <a:ext cx="1326824" cy="492251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9" name="CuadroTexto 31"/>
              <p:cNvSpPr txBox="1"/>
              <p:nvPr/>
            </p:nvSpPr>
            <p:spPr>
              <a:xfrm>
                <a:off x="5687578" y="960103"/>
                <a:ext cx="1326824" cy="49225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13792" tIns="113792" rIns="113792" bIns="0" numCol="1" spcCol="1270" anchor="t" anchorCtr="0">
                <a:noAutofit/>
              </a:bodyPr>
              <a:lstStyle/>
              <a:p>
                <a:pPr algn="ctr" defTabSz="71118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1600" b="1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latin typeface="Calibri" panose="020F0502020204030204"/>
                  </a:rPr>
                  <a:t>MISIONES</a:t>
                </a:r>
              </a:p>
            </p:txBody>
          </p:sp>
        </p:grpSp>
      </p:grpSp>
      <p:grpSp>
        <p:nvGrpSpPr>
          <p:cNvPr id="42" name="41 Grupo"/>
          <p:cNvGrpSpPr/>
          <p:nvPr/>
        </p:nvGrpSpPr>
        <p:grpSpPr>
          <a:xfrm>
            <a:off x="3753858" y="2255066"/>
            <a:ext cx="1159123" cy="1091640"/>
            <a:chOff x="3753858" y="2245399"/>
            <a:chExt cx="1159123" cy="1091640"/>
          </a:xfrm>
        </p:grpSpPr>
        <p:sp>
          <p:nvSpPr>
            <p:cNvPr id="101" name="Rectángulo redondeado 32"/>
            <p:cNvSpPr/>
            <p:nvPr/>
          </p:nvSpPr>
          <p:spPr>
            <a:xfrm>
              <a:off x="3940173" y="2245399"/>
              <a:ext cx="727764" cy="715217"/>
            </a:xfrm>
            <a:prstGeom prst="roundRect">
              <a:avLst/>
            </a:prstGeom>
            <a:blipFill rotWithShape="1">
              <a:blip r:embed="rId8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3" name="Rectángulo 34"/>
            <p:cNvSpPr/>
            <p:nvPr/>
          </p:nvSpPr>
          <p:spPr>
            <a:xfrm>
              <a:off x="3753858" y="2910283"/>
              <a:ext cx="1159123" cy="42675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4" name="CuadroTexto 35"/>
            <p:cNvSpPr txBox="1"/>
            <p:nvPr/>
          </p:nvSpPr>
          <p:spPr>
            <a:xfrm>
              <a:off x="3753858" y="2910283"/>
              <a:ext cx="1159123" cy="4267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13792" rIns="113792" bIns="0" numCol="1" spcCol="1270" anchor="t" anchorCtr="0">
              <a:noAutofit/>
            </a:bodyPr>
            <a:lstStyle/>
            <a:p>
              <a:pPr algn="ctr" defTabSz="71118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rPr>
                <a:t>UCAL</a:t>
              </a:r>
            </a:p>
          </p:txBody>
        </p:sp>
      </p:grpSp>
      <p:grpSp>
        <p:nvGrpSpPr>
          <p:cNvPr id="51" name="50 Grupo"/>
          <p:cNvGrpSpPr/>
          <p:nvPr/>
        </p:nvGrpSpPr>
        <p:grpSpPr>
          <a:xfrm>
            <a:off x="5580486" y="2255066"/>
            <a:ext cx="1357571" cy="1091640"/>
            <a:chOff x="5580486" y="2245399"/>
            <a:chExt cx="1357571" cy="1091640"/>
          </a:xfrm>
        </p:grpSpPr>
        <p:sp>
          <p:nvSpPr>
            <p:cNvPr id="106" name="Rectángulo redondeado 36"/>
            <p:cNvSpPr/>
            <p:nvPr/>
          </p:nvSpPr>
          <p:spPr>
            <a:xfrm>
              <a:off x="5580486" y="2245399"/>
              <a:ext cx="1357571" cy="576601"/>
            </a:xfrm>
            <a:prstGeom prst="roundRect">
              <a:avLst/>
            </a:prstGeom>
            <a:blipFill rotWithShape="1">
              <a:blip r:embed="rId9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8" name="Rectángulo 38"/>
            <p:cNvSpPr/>
            <p:nvPr/>
          </p:nvSpPr>
          <p:spPr>
            <a:xfrm>
              <a:off x="5735233" y="2910283"/>
              <a:ext cx="1159123" cy="42675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9" name="CuadroTexto 39"/>
            <p:cNvSpPr txBox="1"/>
            <p:nvPr/>
          </p:nvSpPr>
          <p:spPr>
            <a:xfrm>
              <a:off x="5735233" y="2910283"/>
              <a:ext cx="1159123" cy="4267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13792" rIns="113792" bIns="0" numCol="1" spcCol="1270" anchor="t" anchorCtr="0">
              <a:noAutofit/>
            </a:bodyPr>
            <a:lstStyle/>
            <a:p>
              <a:pPr algn="ctr" defTabSz="71118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rPr>
                <a:t>FECOAR</a:t>
              </a:r>
            </a:p>
          </p:txBody>
        </p:sp>
      </p:grpSp>
      <p:grpSp>
        <p:nvGrpSpPr>
          <p:cNvPr id="53" name="52 Grupo"/>
          <p:cNvGrpSpPr/>
          <p:nvPr/>
        </p:nvGrpSpPr>
        <p:grpSpPr>
          <a:xfrm>
            <a:off x="7605562" y="2199360"/>
            <a:ext cx="1211335" cy="1147346"/>
            <a:chOff x="7605562" y="2189693"/>
            <a:chExt cx="1211335" cy="1147346"/>
          </a:xfrm>
        </p:grpSpPr>
        <p:sp>
          <p:nvSpPr>
            <p:cNvPr id="111" name="Rectángulo redondeado 40"/>
            <p:cNvSpPr/>
            <p:nvPr/>
          </p:nvSpPr>
          <p:spPr>
            <a:xfrm>
              <a:off x="7605562" y="2189693"/>
              <a:ext cx="1197344" cy="933453"/>
            </a:xfrm>
            <a:prstGeom prst="roundRect">
              <a:avLst/>
            </a:prstGeom>
            <a:blipFill rotWithShape="1">
              <a:blip r:embed="rId10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3" name="Rectángulo 42"/>
            <p:cNvSpPr/>
            <p:nvPr/>
          </p:nvSpPr>
          <p:spPr>
            <a:xfrm>
              <a:off x="7657774" y="2910283"/>
              <a:ext cx="1159123" cy="42675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4" name="CuadroTexto 43"/>
            <p:cNvSpPr txBox="1"/>
            <p:nvPr/>
          </p:nvSpPr>
          <p:spPr>
            <a:xfrm>
              <a:off x="7657774" y="2910283"/>
              <a:ext cx="1159123" cy="4267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13792" rIns="113792" bIns="0" numCol="1" spcCol="1270" anchor="t" anchorCtr="0">
              <a:noAutofit/>
            </a:bodyPr>
            <a:lstStyle/>
            <a:p>
              <a:pPr algn="ctr" defTabSz="71118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rPr>
                <a:t>UNCOGA</a:t>
              </a:r>
            </a:p>
          </p:txBody>
        </p:sp>
      </p:grpSp>
      <p:grpSp>
        <p:nvGrpSpPr>
          <p:cNvPr id="52" name="51 Grupo"/>
          <p:cNvGrpSpPr/>
          <p:nvPr/>
        </p:nvGrpSpPr>
        <p:grpSpPr>
          <a:xfrm>
            <a:off x="9484403" y="2177735"/>
            <a:ext cx="1823186" cy="1168971"/>
            <a:chOff x="9484403" y="2168068"/>
            <a:chExt cx="1823186" cy="1168971"/>
          </a:xfrm>
        </p:grpSpPr>
        <p:sp>
          <p:nvSpPr>
            <p:cNvPr id="116" name="Rectángulo redondeado 44"/>
            <p:cNvSpPr/>
            <p:nvPr/>
          </p:nvSpPr>
          <p:spPr>
            <a:xfrm>
              <a:off x="9484403" y="2168068"/>
              <a:ext cx="1823186" cy="792548"/>
            </a:xfrm>
            <a:prstGeom prst="roundRect">
              <a:avLst/>
            </a:prstGeom>
            <a:blipFill rotWithShape="1">
              <a:blip r:embed="rId11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8" name="Rectángulo 46"/>
            <p:cNvSpPr/>
            <p:nvPr/>
          </p:nvSpPr>
          <p:spPr>
            <a:xfrm>
              <a:off x="9603072" y="2910283"/>
              <a:ext cx="1376059" cy="42675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9" name="CuadroTexto 47"/>
            <p:cNvSpPr txBox="1"/>
            <p:nvPr/>
          </p:nvSpPr>
          <p:spPr>
            <a:xfrm>
              <a:off x="9603072" y="2910283"/>
              <a:ext cx="1376059" cy="4267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13792" rIns="113792" bIns="0" numCol="1" spcCol="1270" anchor="t" anchorCtr="0">
              <a:noAutofit/>
            </a:bodyPr>
            <a:lstStyle/>
            <a:p>
              <a:pPr algn="ctr" defTabSz="71118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rPr>
                <a:t>ACOHOFAR</a:t>
              </a:r>
            </a:p>
          </p:txBody>
        </p:sp>
      </p:grpSp>
      <p:grpSp>
        <p:nvGrpSpPr>
          <p:cNvPr id="22535" name="22534 Grupo"/>
          <p:cNvGrpSpPr/>
          <p:nvPr/>
        </p:nvGrpSpPr>
        <p:grpSpPr>
          <a:xfrm>
            <a:off x="3851551" y="5003259"/>
            <a:ext cx="1047115" cy="965509"/>
            <a:chOff x="3851551" y="3096686"/>
            <a:chExt cx="1047115" cy="965509"/>
          </a:xfrm>
        </p:grpSpPr>
        <p:pic>
          <p:nvPicPr>
            <p:cNvPr id="22545" name="Picture 17" descr="FENAPP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2460" y="3096686"/>
              <a:ext cx="765295" cy="558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4" name="CuadroTexto 51"/>
            <p:cNvSpPr txBox="1"/>
            <p:nvPr/>
          </p:nvSpPr>
          <p:spPr>
            <a:xfrm>
              <a:off x="3851551" y="3540339"/>
              <a:ext cx="1047115" cy="5218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99568" rIns="99568" bIns="0" numCol="1" spcCol="1270" anchor="t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dirty="0"/>
                <a:t>Federación de PAPA</a:t>
              </a:r>
            </a:p>
          </p:txBody>
        </p:sp>
      </p:grpSp>
      <p:grpSp>
        <p:nvGrpSpPr>
          <p:cNvPr id="22528" name="22527 Grupo"/>
          <p:cNvGrpSpPr/>
          <p:nvPr/>
        </p:nvGrpSpPr>
        <p:grpSpPr>
          <a:xfrm>
            <a:off x="5118378" y="4983319"/>
            <a:ext cx="1566181" cy="856602"/>
            <a:chOff x="9907745" y="3265553"/>
            <a:chExt cx="1566181" cy="856602"/>
          </a:xfrm>
        </p:grpSpPr>
        <p:pic>
          <p:nvPicPr>
            <p:cNvPr id="22547" name="Picture 19" descr="Imagen relacionada"/>
            <p:cNvPicPr>
              <a:picLocks noChangeAspect="1" noChangeArrowheads="1"/>
            </p:cNvPicPr>
            <p:nvPr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9907745" y="3265553"/>
              <a:ext cx="1566181" cy="5059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9" name="CuadroTexto 55"/>
            <p:cNvSpPr txBox="1"/>
            <p:nvPr/>
          </p:nvSpPr>
          <p:spPr>
            <a:xfrm>
              <a:off x="10180225" y="3764468"/>
              <a:ext cx="971521" cy="3576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99568" rIns="99568" bIns="0" numCol="1" spcCol="1270" anchor="t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dirty="0"/>
                <a:t>JIPL</a:t>
              </a:r>
            </a:p>
          </p:txBody>
        </p:sp>
      </p:grpSp>
      <p:grpSp>
        <p:nvGrpSpPr>
          <p:cNvPr id="22530" name="22529 Grupo"/>
          <p:cNvGrpSpPr/>
          <p:nvPr/>
        </p:nvGrpSpPr>
        <p:grpSpPr>
          <a:xfrm>
            <a:off x="5828326" y="3855351"/>
            <a:ext cx="971520" cy="809287"/>
            <a:chOff x="8981972" y="3252908"/>
            <a:chExt cx="971520" cy="809287"/>
          </a:xfrm>
        </p:grpSpPr>
        <p:pic>
          <p:nvPicPr>
            <p:cNvPr id="22549" name="Picture 21" descr="Resultado de imagen para sancor logo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76729" y="3252908"/>
              <a:ext cx="745830" cy="5073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5" name="CuadroTexto 59"/>
            <p:cNvSpPr txBox="1"/>
            <p:nvPr/>
          </p:nvSpPr>
          <p:spPr>
            <a:xfrm>
              <a:off x="8981972" y="3704509"/>
              <a:ext cx="971520" cy="3576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99568" rIns="99568" bIns="0" numCol="1" spcCol="1270" anchor="t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dirty="0"/>
                <a:t>SANCOR</a:t>
              </a:r>
            </a:p>
          </p:txBody>
        </p:sp>
      </p:grpSp>
      <p:grpSp>
        <p:nvGrpSpPr>
          <p:cNvPr id="22536" name="22535 Grupo"/>
          <p:cNvGrpSpPr/>
          <p:nvPr/>
        </p:nvGrpSpPr>
        <p:grpSpPr>
          <a:xfrm>
            <a:off x="10016677" y="3782294"/>
            <a:ext cx="1596141" cy="1010505"/>
            <a:chOff x="10016677" y="3074921"/>
            <a:chExt cx="1596141" cy="1010505"/>
          </a:xfrm>
        </p:grpSpPr>
        <p:pic>
          <p:nvPicPr>
            <p:cNvPr id="22541" name="Picture 13" descr="Resultado de imagen para sancor seguros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55007" y="3074921"/>
              <a:ext cx="1228269" cy="7133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0" name="CuadroTexto 66"/>
            <p:cNvSpPr txBox="1"/>
            <p:nvPr/>
          </p:nvSpPr>
          <p:spPr>
            <a:xfrm>
              <a:off x="10016677" y="3593588"/>
              <a:ext cx="1596141" cy="4918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99568" rIns="99568" bIns="0" numCol="1" spcCol="1270" anchor="t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dirty="0"/>
                <a:t>SANCOR SEGUROS</a:t>
              </a:r>
            </a:p>
          </p:txBody>
        </p:sp>
      </p:grpSp>
      <p:grpSp>
        <p:nvGrpSpPr>
          <p:cNvPr id="22534" name="22533 Grupo"/>
          <p:cNvGrpSpPr/>
          <p:nvPr/>
        </p:nvGrpSpPr>
        <p:grpSpPr>
          <a:xfrm>
            <a:off x="3943183" y="3960328"/>
            <a:ext cx="1166463" cy="899180"/>
            <a:chOff x="4983757" y="3252955"/>
            <a:chExt cx="1166463" cy="899180"/>
          </a:xfrm>
        </p:grpSpPr>
        <p:pic>
          <p:nvPicPr>
            <p:cNvPr id="22543" name="Picture 15" descr="Resultado de imagen para la segunda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85529" y="3252955"/>
              <a:ext cx="1064691" cy="2559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0" name="CuadroTexto 62"/>
            <p:cNvSpPr txBox="1"/>
            <p:nvPr/>
          </p:nvSpPr>
          <p:spPr>
            <a:xfrm>
              <a:off x="4983757" y="3637170"/>
              <a:ext cx="1166463" cy="5149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99568" rIns="99568" bIns="0" numCol="1" spcCol="1270" anchor="t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dirty="0"/>
                <a:t>LA SEGUNDA</a:t>
              </a:r>
            </a:p>
          </p:txBody>
        </p:sp>
      </p:grpSp>
      <p:pic>
        <p:nvPicPr>
          <p:cNvPr id="22529" name="Picture 1"/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149335" y="4859508"/>
            <a:ext cx="1411314" cy="75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7" name="Picture 1"/>
          <p:cNvPicPr>
            <a:picLocks noChangeAspect="1" noChangeArrowheads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626150" y="4890331"/>
            <a:ext cx="988222" cy="762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8" name="Picture 1"/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021981" y="4951975"/>
            <a:ext cx="1237420" cy="732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0" name="CuadroTexto 55"/>
          <p:cNvSpPr txBox="1"/>
          <p:nvPr/>
        </p:nvSpPr>
        <p:spPr>
          <a:xfrm>
            <a:off x="7162178" y="5484734"/>
            <a:ext cx="971521" cy="35768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99568" rIns="99568" bIns="0" numCol="1" spcCol="1270" anchor="t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b="1" dirty="0"/>
              <a:t>SAN JUAN</a:t>
            </a:r>
          </a:p>
        </p:txBody>
      </p:sp>
      <p:sp>
        <p:nvSpPr>
          <p:cNvPr id="261" name="CuadroTexto 55"/>
          <p:cNvSpPr txBox="1"/>
          <p:nvPr/>
        </p:nvSpPr>
        <p:spPr>
          <a:xfrm>
            <a:off x="8678668" y="5472244"/>
            <a:ext cx="971521" cy="35768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99568" rIns="99568" bIns="0" numCol="1" spcCol="1270" anchor="t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b="1" dirty="0"/>
              <a:t>SALTA</a:t>
            </a:r>
          </a:p>
        </p:txBody>
      </p:sp>
      <p:sp>
        <p:nvSpPr>
          <p:cNvPr id="262" name="CuadroTexto 55"/>
          <p:cNvSpPr txBox="1"/>
          <p:nvPr/>
        </p:nvSpPr>
        <p:spPr>
          <a:xfrm>
            <a:off x="10375858" y="5474744"/>
            <a:ext cx="1060642" cy="35518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99568" rIns="99568" bIns="0" numCol="1" spcCol="1270" anchor="t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b="1" dirty="0"/>
              <a:t>RIO NEGRO</a:t>
            </a:r>
          </a:p>
        </p:txBody>
      </p:sp>
      <p:pic>
        <p:nvPicPr>
          <p:cNvPr id="235" name="Picture 2" descr="Resultado de imagen para coninagro">
            <a:extLst>
              <a:ext uri="{FF2B5EF4-FFF2-40B4-BE49-F238E27FC236}">
                <a16:creationId xmlns:a16="http://schemas.microsoft.com/office/drawing/2014/main" xmlns="" id="{E5B3185A-00A4-4931-A8CE-F0DA039AD5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3646" y="140709"/>
            <a:ext cx="2007055" cy="431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939" y="378081"/>
            <a:ext cx="2762250" cy="593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4257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B4FE641-A1E8-4839-BACB-E241F0AD03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5253" y="1664804"/>
            <a:ext cx="9144000" cy="2387600"/>
          </a:xfrm>
        </p:spPr>
        <p:txBody>
          <a:bodyPr>
            <a:normAutofit/>
          </a:bodyPr>
          <a:lstStyle/>
          <a:p>
            <a:r>
              <a:rPr lang="es-AR" sz="4400" dirty="0"/>
              <a:t>La Argentina, los dólares y la </a:t>
            </a:r>
            <a:r>
              <a:rPr lang="es-AR" sz="4400" dirty="0" err="1"/>
              <a:t>agroproducción</a:t>
            </a:r>
            <a:endParaRPr lang="es-AR" sz="4400" dirty="0"/>
          </a:p>
        </p:txBody>
      </p:sp>
      <p:pic>
        <p:nvPicPr>
          <p:cNvPr id="1027" name="Picture 3" descr="C:\Users\usuario\Desktop\CONINAGRO\coni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93" y="278969"/>
            <a:ext cx="3780362" cy="813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7402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4AC5506-6312-4701-8D3C-40187889A9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F98EFC2-A68C-451F-81E5-9588A4430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537" y="651752"/>
            <a:ext cx="11210925" cy="744836"/>
          </a:xfrm>
        </p:spPr>
        <p:txBody>
          <a:bodyPr>
            <a:normAutofit/>
          </a:bodyPr>
          <a:lstStyle/>
          <a:p>
            <a:pPr algn="ctr"/>
            <a:r>
              <a:rPr lang="es-AR" sz="3200" dirty="0">
                <a:solidFill>
                  <a:schemeClr val="bg1"/>
                </a:solidFill>
              </a:rPr>
              <a:t>Los dólares netos que genera cada sector en Argentina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42AA0B4E-F340-4132-8214-BA9B04D425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348825"/>
              </p:ext>
            </p:extLst>
          </p:nvPr>
        </p:nvGraphicFramePr>
        <p:xfrm>
          <a:off x="872375" y="1505243"/>
          <a:ext cx="10447251" cy="54345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27055">
                  <a:extLst>
                    <a:ext uri="{9D8B030D-6E8A-4147-A177-3AD203B41FA5}">
                      <a16:colId xmlns:a16="http://schemas.microsoft.com/office/drawing/2014/main" xmlns="" val="2066197941"/>
                    </a:ext>
                  </a:extLst>
                </a:gridCol>
                <a:gridCol w="1571792">
                  <a:extLst>
                    <a:ext uri="{9D8B030D-6E8A-4147-A177-3AD203B41FA5}">
                      <a16:colId xmlns:a16="http://schemas.microsoft.com/office/drawing/2014/main" xmlns="" val="3910256037"/>
                    </a:ext>
                  </a:extLst>
                </a:gridCol>
                <a:gridCol w="1859259">
                  <a:extLst>
                    <a:ext uri="{9D8B030D-6E8A-4147-A177-3AD203B41FA5}">
                      <a16:colId xmlns:a16="http://schemas.microsoft.com/office/drawing/2014/main" xmlns="" val="336273747"/>
                    </a:ext>
                  </a:extLst>
                </a:gridCol>
                <a:gridCol w="1789145">
                  <a:extLst>
                    <a:ext uri="{9D8B030D-6E8A-4147-A177-3AD203B41FA5}">
                      <a16:colId xmlns:a16="http://schemas.microsoft.com/office/drawing/2014/main" xmlns="" val="2479735186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 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Exportaciones 2019 en millones de dólares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Importaciones en 2019 en millones de dólares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Saldo comercial en 2019 en millones de dólares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0" marB="0" anchor="b"/>
                </a:tc>
                <a:extLst>
                  <a:ext uri="{0D108BD9-81ED-4DB2-BD59-A6C34878D82A}">
                    <a16:rowId xmlns:a16="http://schemas.microsoft.com/office/drawing/2014/main" xmlns="" val="3301188802"/>
                  </a:ext>
                </a:extLst>
              </a:tr>
              <a:tr h="251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TOTAL COMERCIO DE BIENES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b="1" i="1" dirty="0">
                          <a:effectLst/>
                        </a:rPr>
                        <a:t>             65.114</a:t>
                      </a:r>
                      <a:endParaRPr lang="es-AR" sz="16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b="1" i="1" dirty="0">
                          <a:effectLst/>
                        </a:rPr>
                        <a:t>49.125</a:t>
                      </a:r>
                      <a:endParaRPr lang="es-AR" sz="16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b="1" i="1" dirty="0">
                          <a:effectLst/>
                        </a:rPr>
                        <a:t>15.989</a:t>
                      </a:r>
                      <a:endParaRPr lang="es-AR" sz="16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0" marB="0" anchor="b"/>
                </a:tc>
                <a:extLst>
                  <a:ext uri="{0D108BD9-81ED-4DB2-BD59-A6C34878D82A}">
                    <a16:rowId xmlns:a16="http://schemas.microsoft.com/office/drawing/2014/main" xmlns="" val="2685899653"/>
                  </a:ext>
                </a:extLst>
              </a:tr>
              <a:tr h="469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  <a:endParaRPr lang="es-AR" sz="1400" b="1" i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b="1" i="1" dirty="0">
                          <a:effectLst/>
                        </a:rPr>
                        <a:t>1. Total productos de base </a:t>
                      </a:r>
                      <a:r>
                        <a:rPr lang="es-AR" sz="1400" b="1" i="1" dirty="0" err="1">
                          <a:effectLst/>
                        </a:rPr>
                        <a:t>agroproductiva</a:t>
                      </a:r>
                      <a:endParaRPr lang="es-AR" sz="14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b="1" i="1" dirty="0">
                          <a:effectLst/>
                        </a:rPr>
                        <a:t>42.110</a:t>
                      </a:r>
                      <a:endParaRPr lang="es-AR" sz="16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b="1" i="1" dirty="0">
                          <a:effectLst/>
                        </a:rPr>
                        <a:t>4.575</a:t>
                      </a:r>
                      <a:endParaRPr lang="es-AR" sz="16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b="1" i="1" dirty="0">
                          <a:effectLst/>
                        </a:rPr>
                        <a:t>37.535</a:t>
                      </a:r>
                      <a:endParaRPr lang="es-AR" sz="16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0" marB="0" anchor="b"/>
                </a:tc>
                <a:extLst>
                  <a:ext uri="{0D108BD9-81ED-4DB2-BD59-A6C34878D82A}">
                    <a16:rowId xmlns:a16="http://schemas.microsoft.com/office/drawing/2014/main" xmlns="" val="69929377"/>
                  </a:ext>
                </a:extLst>
              </a:tr>
              <a:tr h="469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  (Subtotal especifico productos agropecuarios primarios, incluidos en el total anterior)</a:t>
                      </a:r>
                      <a:endParaRPr lang="es-A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22.483</a:t>
                      </a:r>
                      <a:endParaRPr lang="es-A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2.475</a:t>
                      </a:r>
                      <a:endParaRPr lang="es-A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20.007</a:t>
                      </a:r>
                      <a:endParaRPr lang="es-A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0" marB="0" anchor="b"/>
                </a:tc>
                <a:extLst>
                  <a:ext uri="{0D108BD9-81ED-4DB2-BD59-A6C34878D82A}">
                    <a16:rowId xmlns:a16="http://schemas.microsoft.com/office/drawing/2014/main" xmlns="" val="3976330079"/>
                  </a:ext>
                </a:extLst>
              </a:tr>
              <a:tr h="469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  (Subtotal especifico productos agropecuarios manufacturado incluidos en el total anterior)</a:t>
                      </a:r>
                      <a:endParaRPr lang="es-A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>
                          <a:effectLst/>
                        </a:rPr>
                        <a:t>19.627</a:t>
                      </a:r>
                      <a:endParaRPr lang="es-A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2.100</a:t>
                      </a:r>
                      <a:endParaRPr lang="es-A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17.526</a:t>
                      </a:r>
                      <a:endParaRPr lang="es-A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0" marB="0" anchor="b"/>
                </a:tc>
                <a:extLst>
                  <a:ext uri="{0D108BD9-81ED-4DB2-BD59-A6C34878D82A}">
                    <a16:rowId xmlns:a16="http://schemas.microsoft.com/office/drawing/2014/main" xmlns="" val="1795399997"/>
                  </a:ext>
                </a:extLst>
              </a:tr>
              <a:tr h="469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i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i="1" dirty="0">
                          <a:effectLst/>
                        </a:rPr>
                        <a:t>2. Total productos de base mineral</a:t>
                      </a:r>
                      <a:endParaRPr lang="es-A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b="1" i="1" dirty="0">
                          <a:effectLst/>
                        </a:rPr>
                        <a:t>3.620</a:t>
                      </a:r>
                      <a:endParaRPr lang="es-AR" sz="16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b="1" i="1" dirty="0">
                          <a:effectLst/>
                        </a:rPr>
                        <a:t>4.784</a:t>
                      </a:r>
                      <a:endParaRPr lang="es-AR" sz="16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b="1" i="1">
                          <a:effectLst/>
                        </a:rPr>
                        <a:t>-1.164</a:t>
                      </a:r>
                      <a:endParaRPr lang="es-AR" sz="1600" b="1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0" marB="0" anchor="b"/>
                </a:tc>
                <a:extLst>
                  <a:ext uri="{0D108BD9-81ED-4DB2-BD59-A6C34878D82A}">
                    <a16:rowId xmlns:a16="http://schemas.microsoft.com/office/drawing/2014/main" xmlns="" val="2770883944"/>
                  </a:ext>
                </a:extLst>
              </a:tr>
              <a:tr h="469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i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i="1" dirty="0">
                          <a:effectLst/>
                        </a:rPr>
                        <a:t>3. Total productos de base producción industrial</a:t>
                      </a:r>
                      <a:endParaRPr lang="es-A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b="1" i="1" dirty="0">
                          <a:effectLst/>
                        </a:rPr>
                        <a:t>14.959</a:t>
                      </a:r>
                      <a:endParaRPr lang="es-AR" sz="16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b="1" i="1" dirty="0">
                          <a:effectLst/>
                        </a:rPr>
                        <a:t>39.024</a:t>
                      </a:r>
                      <a:endParaRPr lang="es-AR" sz="16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b="1" i="1" dirty="0">
                          <a:effectLst/>
                        </a:rPr>
                        <a:t>-24.072</a:t>
                      </a:r>
                      <a:endParaRPr lang="es-AR" sz="16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0" marB="0" anchor="b"/>
                </a:tc>
                <a:extLst>
                  <a:ext uri="{0D108BD9-81ED-4DB2-BD59-A6C34878D82A}">
                    <a16:rowId xmlns:a16="http://schemas.microsoft.com/office/drawing/2014/main" xmlns="" val="1724036369"/>
                  </a:ext>
                </a:extLst>
              </a:tr>
              <a:tr h="469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i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i="1" dirty="0">
                          <a:effectLst/>
                        </a:rPr>
                        <a:t>4. Total metales preciosos</a:t>
                      </a:r>
                      <a:endParaRPr lang="es-A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b="1" i="1">
                          <a:effectLst/>
                        </a:rPr>
                        <a:t>2.565</a:t>
                      </a:r>
                      <a:endParaRPr lang="es-AR" sz="1600" b="1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b="1" i="1" dirty="0">
                          <a:effectLst/>
                        </a:rPr>
                        <a:t>143</a:t>
                      </a:r>
                      <a:endParaRPr lang="es-AR" sz="16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b="1" i="1" dirty="0">
                          <a:effectLst/>
                        </a:rPr>
                        <a:t>2.422</a:t>
                      </a:r>
                      <a:endParaRPr lang="es-AR" sz="16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0" marB="0" anchor="b"/>
                </a:tc>
                <a:extLst>
                  <a:ext uri="{0D108BD9-81ED-4DB2-BD59-A6C34878D82A}">
                    <a16:rowId xmlns:a16="http://schemas.microsoft.com/office/drawing/2014/main" xmlns="" val="4236050964"/>
                  </a:ext>
                </a:extLst>
              </a:tr>
              <a:tr h="469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i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i="1" dirty="0">
                          <a:effectLst/>
                        </a:rPr>
                        <a:t>5. Objetos de arte y antigüedades</a:t>
                      </a:r>
                      <a:endParaRPr lang="es-AR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b="1" i="1" dirty="0">
                          <a:effectLst/>
                        </a:rPr>
                        <a:t>530</a:t>
                      </a:r>
                      <a:endParaRPr lang="es-AR" sz="16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b="1" i="1" dirty="0">
                          <a:effectLst/>
                        </a:rPr>
                        <a:t>5</a:t>
                      </a:r>
                      <a:endParaRPr lang="es-AR" sz="16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b="1" i="1" dirty="0">
                          <a:effectLst/>
                        </a:rPr>
                        <a:t>524</a:t>
                      </a:r>
                      <a:endParaRPr lang="es-AR" sz="16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0" marB="0" anchor="b"/>
                </a:tc>
                <a:extLst>
                  <a:ext uri="{0D108BD9-81ED-4DB2-BD59-A6C34878D82A}">
                    <a16:rowId xmlns:a16="http://schemas.microsoft.com/office/drawing/2014/main" xmlns="" val="80775604"/>
                  </a:ext>
                </a:extLst>
              </a:tr>
              <a:tr h="469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 i="1" dirty="0">
                          <a:effectLst/>
                        </a:rPr>
                        <a:t> 6.  Otros</a:t>
                      </a:r>
                      <a:endParaRPr lang="es-AR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b="1" i="1">
                          <a:effectLst/>
                        </a:rPr>
                        <a:t>1.330</a:t>
                      </a:r>
                      <a:endParaRPr lang="es-AR" sz="1600" b="1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b="1" i="1" dirty="0">
                          <a:effectLst/>
                        </a:rPr>
                        <a:t>594</a:t>
                      </a:r>
                      <a:endParaRPr lang="es-AR" sz="16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b="1" i="1" dirty="0">
                          <a:effectLst/>
                        </a:rPr>
                        <a:t>                             -</a:t>
                      </a:r>
                      <a:endParaRPr lang="es-AR" sz="16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0" marB="0" anchor="b"/>
                </a:tc>
                <a:extLst>
                  <a:ext uri="{0D108BD9-81ED-4DB2-BD59-A6C34878D82A}">
                    <a16:rowId xmlns:a16="http://schemas.microsoft.com/office/drawing/2014/main" xmlns="" val="839930262"/>
                  </a:ext>
                </a:extLst>
              </a:tr>
              <a:tr h="6872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 i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 i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 i="1" dirty="0">
                          <a:effectLst/>
                        </a:rPr>
                        <a:t>7. DATO ADICIONAL: Total servicios </a:t>
                      </a:r>
                      <a:endParaRPr lang="es-AR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b="1" i="1" dirty="0">
                          <a:effectLst/>
                        </a:rPr>
                        <a:t>14.183</a:t>
                      </a:r>
                      <a:endParaRPr lang="es-AR" sz="16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b="1" i="1" dirty="0">
                          <a:effectLst/>
                        </a:rPr>
                        <a:t>19.366</a:t>
                      </a:r>
                      <a:endParaRPr lang="es-AR" sz="16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600" b="1" i="1" dirty="0">
                          <a:effectLst/>
                        </a:rPr>
                        <a:t>-5.183</a:t>
                      </a:r>
                      <a:endParaRPr lang="es-AR" sz="16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62" marR="45962" marT="0" marB="0" anchor="b"/>
                </a:tc>
                <a:extLst>
                  <a:ext uri="{0D108BD9-81ED-4DB2-BD59-A6C34878D82A}">
                    <a16:rowId xmlns:a16="http://schemas.microsoft.com/office/drawing/2014/main" xmlns="" val="1602489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4763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3">
            <a:extLst>
              <a:ext uri="{FF2B5EF4-FFF2-40B4-BE49-F238E27FC236}">
                <a16:creationId xmlns:a16="http://schemas.microsoft.com/office/drawing/2014/main" xmlns="" id="{1500B4A4-B1F1-41EA-886A-B8A210DBCA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5">
            <a:extLst>
              <a:ext uri="{FF2B5EF4-FFF2-40B4-BE49-F238E27FC236}">
                <a16:creationId xmlns:a16="http://schemas.microsoft.com/office/drawing/2014/main" xmlns="" id="{5E55A99C-0BDC-4DBE-8E40-9FA66F629F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6CA83C30-95A5-4F96-8EB3-162642C294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4846383"/>
              </p:ext>
            </p:extLst>
          </p:nvPr>
        </p:nvGraphicFramePr>
        <p:xfrm>
          <a:off x="618979" y="295422"/>
          <a:ext cx="10671234" cy="6274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7204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137D21F9-9E34-410C-B57C-CE5814FDFE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792242"/>
              </p:ext>
            </p:extLst>
          </p:nvPr>
        </p:nvGraphicFramePr>
        <p:xfrm>
          <a:off x="643467" y="921994"/>
          <a:ext cx="10905069" cy="5014016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452202">
                  <a:extLst>
                    <a:ext uri="{9D8B030D-6E8A-4147-A177-3AD203B41FA5}">
                      <a16:colId xmlns:a16="http://schemas.microsoft.com/office/drawing/2014/main" xmlns="" val="1669863425"/>
                    </a:ext>
                  </a:extLst>
                </a:gridCol>
                <a:gridCol w="2948424">
                  <a:extLst>
                    <a:ext uri="{9D8B030D-6E8A-4147-A177-3AD203B41FA5}">
                      <a16:colId xmlns:a16="http://schemas.microsoft.com/office/drawing/2014/main" xmlns="" val="442568428"/>
                    </a:ext>
                  </a:extLst>
                </a:gridCol>
                <a:gridCol w="2169602">
                  <a:extLst>
                    <a:ext uri="{9D8B030D-6E8A-4147-A177-3AD203B41FA5}">
                      <a16:colId xmlns:a16="http://schemas.microsoft.com/office/drawing/2014/main" xmlns="" val="4010531732"/>
                    </a:ext>
                  </a:extLst>
                </a:gridCol>
                <a:gridCol w="2851428">
                  <a:extLst>
                    <a:ext uri="{9D8B030D-6E8A-4147-A177-3AD203B41FA5}">
                      <a16:colId xmlns:a16="http://schemas.microsoft.com/office/drawing/2014/main" xmlns="" val="3489613640"/>
                    </a:ext>
                  </a:extLst>
                </a:gridCol>
                <a:gridCol w="2483413">
                  <a:extLst>
                    <a:ext uri="{9D8B030D-6E8A-4147-A177-3AD203B41FA5}">
                      <a16:colId xmlns:a16="http://schemas.microsoft.com/office/drawing/2014/main" xmlns="" val="2290395325"/>
                    </a:ext>
                  </a:extLst>
                </a:gridCol>
              </a:tblGrid>
              <a:tr h="900623">
                <a:tc>
                  <a:txBody>
                    <a:bodyPr/>
                    <a:lstStyle/>
                    <a:p>
                      <a:pPr algn="l" fontAlgn="b"/>
                      <a:r>
                        <a:rPr lang="es-AR" sz="1800" u="none" strike="noStrike">
                          <a:effectLst/>
                        </a:rPr>
                        <a:t> </a:t>
                      </a:r>
                      <a:endParaRPr lang="es-A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0" marR="13280" marT="13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800" u="none" strike="noStrike">
                          <a:effectLst/>
                        </a:rPr>
                        <a:t>Rubro</a:t>
                      </a:r>
                      <a:endParaRPr lang="es-A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0" marR="13280" marT="13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>
                          <a:effectLst/>
                        </a:rPr>
                        <a:t>Exportaciones en millones de dólares 2019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0" marR="13280" marT="13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>
                          <a:effectLst/>
                        </a:rPr>
                        <a:t>Importaciones en millones de dólaes en 2019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0" marR="13280" marT="13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>
                          <a:effectLst/>
                        </a:rPr>
                        <a:t>Saldo comercial en millones de dólares en 2019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0" marR="13280" marT="13280" marB="0" anchor="b"/>
                </a:tc>
                <a:extLst>
                  <a:ext uri="{0D108BD9-81ED-4DB2-BD59-A6C34878D82A}">
                    <a16:rowId xmlns:a16="http://schemas.microsoft.com/office/drawing/2014/main" xmlns="" val="2145734016"/>
                  </a:ext>
                </a:extLst>
              </a:tr>
              <a:tr h="626752">
                <a:tc>
                  <a:txBody>
                    <a:bodyPr/>
                    <a:lstStyle/>
                    <a:p>
                      <a:pPr algn="r" fontAlgn="b"/>
                      <a:r>
                        <a:rPr lang="es-AR" sz="1800" u="none" strike="noStrike">
                          <a:effectLst/>
                        </a:rPr>
                        <a:t>1</a:t>
                      </a:r>
                      <a:endParaRPr lang="es-A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0" marR="13280" marT="13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>
                          <a:effectLst/>
                        </a:rPr>
                        <a:t>animales vivos y productos del reino animal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0" marR="13280" marT="13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800" u="none" strike="noStrike">
                          <a:effectLst/>
                        </a:rPr>
                        <a:t>6.711</a:t>
                      </a:r>
                      <a:endParaRPr lang="es-A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0" marR="13280" marT="13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800" u="none" strike="noStrike">
                          <a:effectLst/>
                        </a:rPr>
                        <a:t>263</a:t>
                      </a:r>
                      <a:endParaRPr lang="es-A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0" marR="13280" marT="13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800" u="none" strike="noStrike">
                          <a:effectLst/>
                        </a:rPr>
                        <a:t>6.448</a:t>
                      </a:r>
                      <a:endParaRPr lang="es-A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0" marR="13280" marT="13280" marB="0" anchor="b"/>
                </a:tc>
                <a:extLst>
                  <a:ext uri="{0D108BD9-81ED-4DB2-BD59-A6C34878D82A}">
                    <a16:rowId xmlns:a16="http://schemas.microsoft.com/office/drawing/2014/main" xmlns="" val="1944106528"/>
                  </a:ext>
                </a:extLst>
              </a:tr>
              <a:tr h="352881">
                <a:tc>
                  <a:txBody>
                    <a:bodyPr/>
                    <a:lstStyle/>
                    <a:p>
                      <a:pPr algn="r" fontAlgn="b"/>
                      <a:r>
                        <a:rPr lang="es-AR" sz="1800" u="none" strike="noStrike">
                          <a:effectLst/>
                        </a:rPr>
                        <a:t>2</a:t>
                      </a:r>
                      <a:endParaRPr lang="es-A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0" marR="13280" marT="13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800" u="none" strike="noStrike">
                          <a:effectLst/>
                        </a:rPr>
                        <a:t>Productos del reino vegetal</a:t>
                      </a:r>
                      <a:endParaRPr lang="es-A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0" marR="13280" marT="13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800" u="none" strike="noStrike">
                          <a:effectLst/>
                        </a:rPr>
                        <a:t>15.772</a:t>
                      </a:r>
                      <a:endParaRPr lang="es-A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0" marR="13280" marT="13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800" u="none" strike="noStrike">
                          <a:effectLst/>
                        </a:rPr>
                        <a:t>2.212</a:t>
                      </a:r>
                      <a:endParaRPr lang="es-A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0" marR="13280" marT="13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800" u="none" strike="noStrike">
                          <a:effectLst/>
                        </a:rPr>
                        <a:t>13.559</a:t>
                      </a:r>
                      <a:endParaRPr lang="es-A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0" marR="13280" marT="13280" marB="0" anchor="b"/>
                </a:tc>
                <a:extLst>
                  <a:ext uri="{0D108BD9-81ED-4DB2-BD59-A6C34878D82A}">
                    <a16:rowId xmlns:a16="http://schemas.microsoft.com/office/drawing/2014/main" xmlns="" val="3591408597"/>
                  </a:ext>
                </a:extLst>
              </a:tr>
              <a:tr h="352881">
                <a:tc>
                  <a:txBody>
                    <a:bodyPr/>
                    <a:lstStyle/>
                    <a:p>
                      <a:pPr algn="r" fontAlgn="b"/>
                      <a:r>
                        <a:rPr lang="es-AR" sz="1800" u="none" strike="noStrike">
                          <a:effectLst/>
                        </a:rPr>
                        <a:t>3</a:t>
                      </a:r>
                      <a:endParaRPr lang="es-A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0" marR="13280" marT="13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800" u="none" strike="noStrike">
                          <a:effectLst/>
                        </a:rPr>
                        <a:t>grasas y aceites</a:t>
                      </a:r>
                      <a:endParaRPr lang="es-A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0" marR="13280" marT="13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800" u="none" strike="noStrike">
                          <a:effectLst/>
                        </a:rPr>
                        <a:t>4.702</a:t>
                      </a:r>
                      <a:endParaRPr lang="es-A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0" marR="13280" marT="13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800" u="none" strike="noStrike">
                          <a:effectLst/>
                        </a:rPr>
                        <a:t>73</a:t>
                      </a:r>
                      <a:endParaRPr lang="es-A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0" marR="13280" marT="13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800" u="none" strike="noStrike">
                          <a:effectLst/>
                        </a:rPr>
                        <a:t>4.629</a:t>
                      </a:r>
                      <a:endParaRPr lang="es-A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0" marR="13280" marT="13280" marB="0" anchor="b"/>
                </a:tc>
                <a:extLst>
                  <a:ext uri="{0D108BD9-81ED-4DB2-BD59-A6C34878D82A}">
                    <a16:rowId xmlns:a16="http://schemas.microsoft.com/office/drawing/2014/main" xmlns="" val="1025875918"/>
                  </a:ext>
                </a:extLst>
              </a:tr>
              <a:tr h="626752">
                <a:tc>
                  <a:txBody>
                    <a:bodyPr/>
                    <a:lstStyle/>
                    <a:p>
                      <a:pPr algn="r" fontAlgn="b"/>
                      <a:r>
                        <a:rPr lang="es-AR" sz="1800" u="none" strike="noStrike">
                          <a:effectLst/>
                        </a:rPr>
                        <a:t>4</a:t>
                      </a:r>
                      <a:endParaRPr lang="es-A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0" marR="13280" marT="13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>
                          <a:effectLst/>
                        </a:rPr>
                        <a:t>Productos alimenticios, bebidas y tabaco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0" marR="13280" marT="13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800" u="none" strike="noStrike">
                          <a:effectLst/>
                        </a:rPr>
                        <a:t>12.445</a:t>
                      </a:r>
                      <a:endParaRPr lang="es-A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0" marR="13280" marT="13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800" u="none" strike="noStrike">
                          <a:effectLst/>
                        </a:rPr>
                        <a:t>799</a:t>
                      </a:r>
                      <a:endParaRPr lang="es-A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0" marR="13280" marT="13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800" u="none" strike="noStrike">
                          <a:effectLst/>
                        </a:rPr>
                        <a:t>11.645</a:t>
                      </a:r>
                      <a:endParaRPr lang="es-A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0" marR="13280" marT="13280" marB="0" anchor="b"/>
                </a:tc>
                <a:extLst>
                  <a:ext uri="{0D108BD9-81ED-4DB2-BD59-A6C34878D82A}">
                    <a16:rowId xmlns:a16="http://schemas.microsoft.com/office/drawing/2014/main" xmlns="" val="4284925118"/>
                  </a:ext>
                </a:extLst>
              </a:tr>
              <a:tr h="900623">
                <a:tc>
                  <a:txBody>
                    <a:bodyPr/>
                    <a:lstStyle/>
                    <a:p>
                      <a:pPr algn="r" fontAlgn="b"/>
                      <a:r>
                        <a:rPr lang="es-AR" sz="1800" u="none" strike="noStrike">
                          <a:effectLst/>
                        </a:rPr>
                        <a:t>8</a:t>
                      </a:r>
                      <a:endParaRPr lang="es-A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0" marR="13280" marT="13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>
                          <a:effectLst/>
                        </a:rPr>
                        <a:t>Pieles, cueros y sus manufacturas excepto calzado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0" marR="13280" marT="13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800" u="none" strike="noStrike">
                          <a:effectLst/>
                        </a:rPr>
                        <a:t>611</a:t>
                      </a:r>
                      <a:endParaRPr lang="es-A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0" marR="13280" marT="13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800" u="none" strike="noStrike">
                          <a:effectLst/>
                        </a:rPr>
                        <a:t>122</a:t>
                      </a:r>
                      <a:endParaRPr lang="es-A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0" marR="13280" marT="13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800" u="none" strike="noStrike">
                          <a:effectLst/>
                        </a:rPr>
                        <a:t>488</a:t>
                      </a:r>
                      <a:endParaRPr lang="es-A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0" marR="13280" marT="13280" marB="0" anchor="b"/>
                </a:tc>
                <a:extLst>
                  <a:ext uri="{0D108BD9-81ED-4DB2-BD59-A6C34878D82A}">
                    <a16:rowId xmlns:a16="http://schemas.microsoft.com/office/drawing/2014/main" xmlns="" val="2113544057"/>
                  </a:ext>
                </a:extLst>
              </a:tr>
              <a:tr h="626752">
                <a:tc>
                  <a:txBody>
                    <a:bodyPr/>
                    <a:lstStyle/>
                    <a:p>
                      <a:pPr algn="r" fontAlgn="b"/>
                      <a:r>
                        <a:rPr lang="es-AR" sz="1800" u="none" strike="noStrike">
                          <a:effectLst/>
                        </a:rPr>
                        <a:t>9</a:t>
                      </a:r>
                      <a:endParaRPr lang="es-A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0" marR="13280" marT="13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>
                          <a:effectLst/>
                        </a:rPr>
                        <a:t>madera, carbón vegetal y sus manufacturas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0" marR="13280" marT="13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800" u="none" strike="noStrike">
                          <a:effectLst/>
                        </a:rPr>
                        <a:t>188</a:t>
                      </a:r>
                      <a:endParaRPr lang="es-A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0" marR="13280" marT="13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800" u="none" strike="noStrike">
                          <a:effectLst/>
                        </a:rPr>
                        <a:t>112</a:t>
                      </a:r>
                      <a:endParaRPr lang="es-A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0" marR="13280" marT="13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800" u="none" strike="noStrike">
                          <a:effectLst/>
                        </a:rPr>
                        <a:t>76</a:t>
                      </a:r>
                      <a:endParaRPr lang="es-A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0" marR="13280" marT="13280" marB="0" anchor="b"/>
                </a:tc>
                <a:extLst>
                  <a:ext uri="{0D108BD9-81ED-4DB2-BD59-A6C34878D82A}">
                    <a16:rowId xmlns:a16="http://schemas.microsoft.com/office/drawing/2014/main" xmlns="" val="1025491574"/>
                  </a:ext>
                </a:extLst>
              </a:tr>
              <a:tr h="626752">
                <a:tc>
                  <a:txBody>
                    <a:bodyPr/>
                    <a:lstStyle/>
                    <a:p>
                      <a:pPr algn="r" fontAlgn="b"/>
                      <a:r>
                        <a:rPr lang="es-AR" sz="1800" u="none" strike="noStrike">
                          <a:effectLst/>
                        </a:rPr>
                        <a:t>10</a:t>
                      </a:r>
                      <a:endParaRPr lang="es-A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0" marR="13280" marT="13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u="none" strike="noStrike">
                          <a:effectLst/>
                        </a:rPr>
                        <a:t>pasta de madera, pastel y cartón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0" marR="13280" marT="13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800" u="none" strike="noStrike">
                          <a:effectLst/>
                        </a:rPr>
                        <a:t>412</a:t>
                      </a:r>
                      <a:endParaRPr lang="es-A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0" marR="13280" marT="13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800" u="none" strike="noStrike">
                          <a:effectLst/>
                        </a:rPr>
                        <a:t>994</a:t>
                      </a:r>
                      <a:endParaRPr lang="es-A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0" marR="13280" marT="13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800" u="none" strike="noStrike">
                          <a:effectLst/>
                        </a:rPr>
                        <a:t>-581</a:t>
                      </a:r>
                      <a:endParaRPr lang="es-A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0" marR="13280" marT="13280" marB="0" anchor="b"/>
                </a:tc>
                <a:extLst>
                  <a:ext uri="{0D108BD9-81ED-4DB2-BD59-A6C34878D82A}">
                    <a16:rowId xmlns:a16="http://schemas.microsoft.com/office/drawing/2014/main" xmlns="" val="740792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757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xmlns="" id="{1500B4A4-B1F1-41EA-886A-B8A210DBCA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E55A99C-0BDC-4DBE-8E40-9FA66F629F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C9FEC8CD-E55E-4087-B615-0A6884D50B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468" y="351692"/>
            <a:ext cx="10958732" cy="637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239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B4FE641-A1E8-4839-BACB-E241F0AD03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AR" sz="6600" u="sng" dirty="0">
                <a:solidFill>
                  <a:schemeClr val="bg2">
                    <a:lumMod val="10000"/>
                  </a:schemeClr>
                </a:solidFill>
              </a:rPr>
              <a:t>La Argentina, los dólares y la agro-producción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AA7D1C1E-B1E3-4550-93F5-B9666876D1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2226" y="5086282"/>
            <a:ext cx="9144000" cy="1655762"/>
          </a:xfrm>
        </p:spPr>
        <p:txBody>
          <a:bodyPr>
            <a:normAutofit/>
          </a:bodyPr>
          <a:lstStyle/>
          <a:p>
            <a:pPr algn="r"/>
            <a:endParaRPr lang="es-AR" sz="1400" dirty="0"/>
          </a:p>
          <a:p>
            <a:pPr algn="r"/>
            <a:endParaRPr lang="es-AR" sz="1400" dirty="0"/>
          </a:p>
          <a:p>
            <a:pPr algn="r"/>
            <a:endParaRPr lang="es-AR" sz="1400" dirty="0"/>
          </a:p>
          <a:p>
            <a:pPr algn="r"/>
            <a:endParaRPr lang="es-AR" sz="1400" dirty="0"/>
          </a:p>
          <a:p>
            <a:pPr algn="r"/>
            <a:r>
              <a:rPr lang="es-AR" sz="1400" dirty="0"/>
              <a:t>Marcelo Elizondo</a:t>
            </a:r>
          </a:p>
        </p:txBody>
      </p:sp>
      <p:pic>
        <p:nvPicPr>
          <p:cNvPr id="2050" name="Picture 2" descr="C:\Users\usuario\Desktop\CONINAGRO\coni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837" y="5672113"/>
            <a:ext cx="4646021" cy="999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65275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244</Words>
  <Application>Microsoft Office PowerPoint</Application>
  <PresentationFormat>Personalizado</PresentationFormat>
  <Paragraphs>119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La Argentina, los dólares y la agroproducción</vt:lpstr>
      <vt:lpstr>Los dólares netos que genera cada sector en Argentina</vt:lpstr>
      <vt:lpstr>Presentación de PowerPoint</vt:lpstr>
      <vt:lpstr>Presentación de PowerPoint</vt:lpstr>
      <vt:lpstr>Presentación de PowerPoint</vt:lpstr>
      <vt:lpstr>La Argentina, los dólares y la agro-producción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Argentina, los dólares y la agroproducción</dc:title>
  <dc:creator>Marcelo Elizondo</dc:creator>
  <cp:lastModifiedBy>usuario</cp:lastModifiedBy>
  <cp:revision>4</cp:revision>
  <dcterms:created xsi:type="dcterms:W3CDTF">2020-04-23T16:35:30Z</dcterms:created>
  <dcterms:modified xsi:type="dcterms:W3CDTF">2020-04-23T17:21:49Z</dcterms:modified>
</cp:coreProperties>
</file>